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2" r:id="rId5"/>
    <p:sldId id="282" r:id="rId6"/>
    <p:sldId id="279" r:id="rId7"/>
    <p:sldId id="280" r:id="rId8"/>
    <p:sldId id="267" r:id="rId9"/>
    <p:sldId id="268" r:id="rId10"/>
    <p:sldId id="269" r:id="rId11"/>
    <p:sldId id="285" r:id="rId12"/>
    <p:sldId id="270" r:id="rId13"/>
    <p:sldId id="271" r:id="rId14"/>
    <p:sldId id="272" r:id="rId15"/>
    <p:sldId id="273" r:id="rId16"/>
    <p:sldId id="274" r:id="rId17"/>
    <p:sldId id="283" r:id="rId18"/>
    <p:sldId id="276" r:id="rId19"/>
    <p:sldId id="277" r:id="rId20"/>
    <p:sldId id="284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5F70D-ED20-49CB-B1C6-B816AEF6E84D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DB266-D235-428B-BC1C-92F7522ECB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5983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5F70D-ED20-49CB-B1C6-B816AEF6E84D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DB266-D235-428B-BC1C-92F7522ECB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3528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5F70D-ED20-49CB-B1C6-B816AEF6E84D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DB266-D235-428B-BC1C-92F7522ECB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66567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 smtClean="0"/>
              <a:pPr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1065143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5F70D-ED20-49CB-B1C6-B816AEF6E84D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DB266-D235-428B-BC1C-92F7522ECB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900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5F70D-ED20-49CB-B1C6-B816AEF6E84D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DB266-D235-428B-BC1C-92F7522ECB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3590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5F70D-ED20-49CB-B1C6-B816AEF6E84D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DB266-D235-428B-BC1C-92F7522ECB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157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5F70D-ED20-49CB-B1C6-B816AEF6E84D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DB266-D235-428B-BC1C-92F7522ECB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5286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5F70D-ED20-49CB-B1C6-B816AEF6E84D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DB266-D235-428B-BC1C-92F7522ECB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3284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5F70D-ED20-49CB-B1C6-B816AEF6E84D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DB266-D235-428B-BC1C-92F7522ECB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2629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5F70D-ED20-49CB-B1C6-B816AEF6E84D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DB266-D235-428B-BC1C-92F7522ECB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898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5F70D-ED20-49CB-B1C6-B816AEF6E84D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DB266-D235-428B-BC1C-92F7522ECB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803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85F70D-ED20-49CB-B1C6-B816AEF6E84D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CDB266-D235-428B-BC1C-92F7522ECB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6515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_____Microsoft_Excel.xlsx"/><Relationship Id="rId3" Type="http://schemas.openxmlformats.org/officeDocument/2006/relationships/image" Target="../media/image5.png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33341" y="1673112"/>
            <a:ext cx="10457645" cy="15696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Адаптация модели КСГ на региональном уровне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53318" y="5269486"/>
            <a:ext cx="6096000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 marL="152396" indent="0">
              <a:buFont typeface="Wingdings 3" charset="2"/>
              <a:buNone/>
            </a:pPr>
            <a:r>
              <a:rPr lang="ru-RU" dirty="0" err="1">
                <a:solidFill>
                  <a:srgbClr val="0F2654"/>
                </a:solidFill>
                <a:latin typeface="Biocad Display"/>
              </a:rPr>
              <a:t>Алаторцев</a:t>
            </a:r>
            <a:r>
              <a:rPr lang="ru-RU" dirty="0">
                <a:solidFill>
                  <a:srgbClr val="0F2654"/>
                </a:solidFill>
                <a:latin typeface="Biocad Display"/>
              </a:rPr>
              <a:t> Алексей Вячеславович – заместитель директора ТФОМС Московской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34386016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E3E03BA-8311-4225-AFF3-1A25349F72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278" y="646545"/>
            <a:ext cx="10791689" cy="23986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400" b="1" dirty="0"/>
              <a:t>1. Анализ стоимости МНН:</a:t>
            </a:r>
          </a:p>
          <a:p>
            <a:pPr marL="0" indent="0">
              <a:buNone/>
            </a:pPr>
            <a:r>
              <a:rPr lang="ru-RU" sz="1400" dirty="0"/>
              <a:t> - на основании ГРЛС</a:t>
            </a:r>
          </a:p>
          <a:p>
            <a:pPr marL="0" indent="0">
              <a:buNone/>
            </a:pPr>
            <a:r>
              <a:rPr lang="ru-RU" sz="1400" dirty="0"/>
              <a:t> - на основании заключенных контрактов</a:t>
            </a:r>
          </a:p>
          <a:p>
            <a:pPr marL="0" indent="0">
              <a:buNone/>
            </a:pPr>
            <a:r>
              <a:rPr lang="ru-RU" sz="1400" b="1" dirty="0"/>
              <a:t>2. Расчет себестоимости препарата:</a:t>
            </a:r>
          </a:p>
          <a:p>
            <a:pPr marL="0" indent="0">
              <a:buNone/>
            </a:pPr>
            <a:r>
              <a:rPr lang="ru-RU" sz="1400" dirty="0"/>
              <a:t> -расчет дозы исходя из усредненного норматива (</a:t>
            </a:r>
            <a:r>
              <a:rPr lang="ru-RU" sz="1400" b="1" dirty="0"/>
              <a:t>средняя масса тела 70 кг</a:t>
            </a:r>
            <a:r>
              <a:rPr lang="ru-RU" sz="1400" dirty="0"/>
              <a:t>, средняя площадь тела 1,79),</a:t>
            </a:r>
          </a:p>
          <a:p>
            <a:pPr marL="0" indent="0">
              <a:buNone/>
            </a:pPr>
            <a:r>
              <a:rPr lang="ru-RU" sz="1400" dirty="0"/>
              <a:t> - определение целесообразности коррекции расчета дозы вводимого препарата исходя из статистических данных </a:t>
            </a:r>
          </a:p>
          <a:p>
            <a:pPr marL="0" indent="0">
              <a:buNone/>
            </a:pPr>
            <a:r>
              <a:rPr lang="ru-RU" sz="1400" dirty="0"/>
              <a:t> -соотнесение вводимой дозы препарата с учетом  выпускаемой формы (например; 1 флакон, 1,5 флакона, блистер, упаковка и т.д.)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11706895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расчета тарифа при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разгруппировке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30D316CA-69BA-46DB-8484-B3C7B407F3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7582327"/>
              </p:ext>
            </p:extLst>
          </p:nvPr>
        </p:nvGraphicFramePr>
        <p:xfrm>
          <a:off x="395121" y="3582099"/>
          <a:ext cx="10414001" cy="3162300"/>
        </p:xfrm>
        <a:graphic>
          <a:graphicData uri="http://schemas.openxmlformats.org/drawingml/2006/table">
            <a:tbl>
              <a:tblPr/>
              <a:tblGrid>
                <a:gridCol w="5653052">
                  <a:extLst>
                    <a:ext uri="{9D8B030D-6E8A-4147-A177-3AD203B41FA5}">
                      <a16:colId xmlns:a16="http://schemas.microsoft.com/office/drawing/2014/main" val="3006416890"/>
                    </a:ext>
                  </a:extLst>
                </a:gridCol>
                <a:gridCol w="1103633">
                  <a:extLst>
                    <a:ext uri="{9D8B030D-6E8A-4147-A177-3AD203B41FA5}">
                      <a16:colId xmlns:a16="http://schemas.microsoft.com/office/drawing/2014/main" val="3310294572"/>
                    </a:ext>
                  </a:extLst>
                </a:gridCol>
                <a:gridCol w="588604">
                  <a:extLst>
                    <a:ext uri="{9D8B030D-6E8A-4147-A177-3AD203B41FA5}">
                      <a16:colId xmlns:a16="http://schemas.microsoft.com/office/drawing/2014/main" val="803352264"/>
                    </a:ext>
                  </a:extLst>
                </a:gridCol>
                <a:gridCol w="944219">
                  <a:extLst>
                    <a:ext uri="{9D8B030D-6E8A-4147-A177-3AD203B41FA5}">
                      <a16:colId xmlns:a16="http://schemas.microsoft.com/office/drawing/2014/main" val="953938481"/>
                    </a:ext>
                  </a:extLst>
                </a:gridCol>
                <a:gridCol w="947285">
                  <a:extLst>
                    <a:ext uri="{9D8B030D-6E8A-4147-A177-3AD203B41FA5}">
                      <a16:colId xmlns:a16="http://schemas.microsoft.com/office/drawing/2014/main" val="532836014"/>
                    </a:ext>
                  </a:extLst>
                </a:gridCol>
                <a:gridCol w="588604">
                  <a:extLst>
                    <a:ext uri="{9D8B030D-6E8A-4147-A177-3AD203B41FA5}">
                      <a16:colId xmlns:a16="http://schemas.microsoft.com/office/drawing/2014/main" val="190838303"/>
                    </a:ext>
                  </a:extLst>
                </a:gridCol>
                <a:gridCol w="588604">
                  <a:extLst>
                    <a:ext uri="{9D8B030D-6E8A-4147-A177-3AD203B41FA5}">
                      <a16:colId xmlns:a16="http://schemas.microsoft.com/office/drawing/2014/main" val="3161704095"/>
                    </a:ext>
                  </a:extLst>
                </a:gridCol>
              </a:tblGrid>
              <a:tr h="28575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блока МКБ-10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Средний вес пациента (кг)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2885702"/>
                  </a:ext>
                </a:extLst>
              </a:tr>
              <a:tr h="2857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 мес 2023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2915816"/>
                  </a:ext>
                </a:extLst>
              </a:tr>
              <a:tr h="1619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Всего, в т.ч. в: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ГУЗ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ЧУЗ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Всего, в т.ч. в: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ГУЗ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ЧУЗ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1173566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Всего, в т.ч.: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74,9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75,3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74,0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75,8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76,2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74,8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7161856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Злокачественное новообразование молочной железы   C50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74,3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75,0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72,9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73,9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74,0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73,7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7743665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Злокачественное новообразование щитовидной железы и др.эндокринных желез C73-C75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73,2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67,1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78,9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75,4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76,9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73,4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3450572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Злокачественные новообразования глаза, головного мозга и других отделов ЦНС C69-C72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75,2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72,0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77,9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78,3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78,1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78,5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4547894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Злокачественные новообразования губы, полости рта и глотки C00-C14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68,9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69,7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68,0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69,8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69,7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70,0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2410057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Злокачественные новообразования женских половых органов C51-C58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73,1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73,7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72,0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74,5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75,2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73,1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345774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Злокачественные новообразования костей и суставных хрящей C40-C41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74,0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73,3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75,0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66,7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70,5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54,3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657265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Злокачественные новообразования </a:t>
                      </a:r>
                      <a:r>
                        <a:rPr lang="ru-RU" sz="1000" b="0" i="0" u="none" strike="noStrike" dirty="0" err="1">
                          <a:effectLst/>
                          <a:latin typeface="Times New Roman" panose="02020603050405020304" pitchFamily="18" charset="0"/>
                        </a:rPr>
                        <a:t>мезотелиальных</a:t>
                      </a:r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 и мягких тканей C45-C49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68,7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65,4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73,8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73,9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73,3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75,2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1576176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Злокачественные новообразования мочевых путей C64-C68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78,1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76,4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79,7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79,7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80,7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78,6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2875552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Злокачественные новообразования мужских половых органов C60-C63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82,3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82,0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83,8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83,0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82,9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84,3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728099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Злокачественные новообразования органов дыхания и грудной клетки C30-C39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74,8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74,8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74,7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75,1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74,9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75,4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9985276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Злокачественные новообразования органов пищеварения C15-C26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70,5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70,6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70,3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71,4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71,7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71,0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7581117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Злокачественные новообразования самостоятельных первичных  множественных локализаций C97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73,9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75,1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72,8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75,2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75,0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75,4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408052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Меланома и другие злокачественные новообразования кожи C43-C44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78,6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78,7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78,5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79,2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78,3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79,9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1980073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Новообразования неопределенного или неизвестного характера D37-D48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76,2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76,1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81,0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75,2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75,1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86,0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2734012"/>
                  </a:ext>
                </a:extLst>
              </a:tr>
            </a:tbl>
          </a:graphicData>
        </a:graphic>
      </p:graphicFrame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FB665DC-235C-4D5F-8901-4E55C6137793}"/>
              </a:ext>
            </a:extLst>
          </p:cNvPr>
          <p:cNvSpPr/>
          <p:nvPr/>
        </p:nvSpPr>
        <p:spPr>
          <a:xfrm>
            <a:off x="302842" y="3091584"/>
            <a:ext cx="11706895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Фактический вес пациента</a:t>
            </a:r>
          </a:p>
        </p:txBody>
      </p:sp>
    </p:spTree>
    <p:extLst>
      <p:ext uri="{BB962C8B-B14F-4D97-AF65-F5344CB8AC3E}">
        <p14:creationId xmlns:p14="http://schemas.microsoft.com/office/powerpoint/2010/main" val="42677236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8A61E8F-8E97-497D-A00F-DB7CDDDDC4C8}"/>
              </a:ext>
            </a:extLst>
          </p:cNvPr>
          <p:cNvSpPr/>
          <p:nvPr/>
        </p:nvSpPr>
        <p:spPr>
          <a:xfrm>
            <a:off x="302003" y="1702965"/>
            <a:ext cx="1089729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3.Расчет расходов на лечение </a:t>
            </a:r>
            <a:r>
              <a:rPr lang="ru-RU" dirty="0"/>
              <a:t>(за исключением стоимости лекарственного препарата) исходя из условий оказания медицинской помощи, способа введения препарата, дней введения.</a:t>
            </a:r>
          </a:p>
          <a:p>
            <a:r>
              <a:rPr lang="ru-RU" dirty="0"/>
              <a:t> - определение ФОТ </a:t>
            </a:r>
          </a:p>
          <a:p>
            <a:r>
              <a:rPr lang="ru-RU" dirty="0"/>
              <a:t> -расчет стоимости расходных материалов</a:t>
            </a:r>
          </a:p>
          <a:p>
            <a:r>
              <a:rPr lang="ru-RU" dirty="0"/>
              <a:t> -питание пациента (круглосуточный стационар)</a:t>
            </a:r>
          </a:p>
          <a:p>
            <a:r>
              <a:rPr lang="ru-RU" dirty="0"/>
              <a:t> -содержание и прочие расходы</a:t>
            </a:r>
          </a:p>
          <a:p>
            <a:r>
              <a:rPr lang="ru-RU" dirty="0"/>
              <a:t> -сопроводительная терапия (без учета применения КСЛП)</a:t>
            </a:r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4. Расчет коэффициента </a:t>
            </a:r>
            <a:r>
              <a:rPr lang="ru-RU" dirty="0" err="1"/>
              <a:t>затратоемкости</a:t>
            </a:r>
            <a:r>
              <a:rPr lang="ru-RU" dirty="0"/>
              <a:t> (КЗ) и определение доли ЗП</a:t>
            </a:r>
          </a:p>
          <a:p>
            <a:endParaRPr lang="ru-RU" dirty="0"/>
          </a:p>
          <a:p>
            <a:endParaRPr lang="ru-RU" dirty="0"/>
          </a:p>
          <a:p>
            <a:r>
              <a:rPr lang="en-US" dirty="0"/>
              <a:t>5</a:t>
            </a:r>
            <a:r>
              <a:rPr lang="ru-RU" dirty="0"/>
              <a:t>. Анализ экономической эффективности (дополнительной потребности/экономии) финансовых средств ОМС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968B008-FC8A-4C70-A988-CA3DB59C3B72}"/>
              </a:ext>
            </a:extLst>
          </p:cNvPr>
          <p:cNvSpPr/>
          <p:nvPr/>
        </p:nvSpPr>
        <p:spPr>
          <a:xfrm>
            <a:off x="0" y="461394"/>
            <a:ext cx="11706895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расчета тарифа при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разгруппировке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24052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7129D15-EE05-49D8-A40B-6DE70599AA26}"/>
              </a:ext>
            </a:extLst>
          </p:cNvPr>
          <p:cNvSpPr/>
          <p:nvPr/>
        </p:nvSpPr>
        <p:spPr>
          <a:xfrm>
            <a:off x="313766" y="859031"/>
            <a:ext cx="1120588" cy="690269"/>
          </a:xfrm>
          <a:prstGeom prst="rect">
            <a:avLst/>
          </a:prstGeom>
          <a:solidFill>
            <a:schemeClr val="bg1"/>
          </a:solidFill>
          <a:ln w="28575">
            <a:solidFill>
              <a:srgbClr val="07A9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год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DD140C21-0481-428F-A643-E77AB7850C86}"/>
              </a:ext>
            </a:extLst>
          </p:cNvPr>
          <p:cNvSpPr/>
          <p:nvPr/>
        </p:nvSpPr>
        <p:spPr>
          <a:xfrm>
            <a:off x="1990166" y="861389"/>
            <a:ext cx="9888068" cy="690269"/>
          </a:xfrm>
          <a:prstGeom prst="rect">
            <a:avLst/>
          </a:prstGeom>
          <a:solidFill>
            <a:schemeClr val="bg1"/>
          </a:solidFill>
          <a:ln w="28575">
            <a:solidFill>
              <a:srgbClr val="07A9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Разгруппировка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КСГ «Лекарственная терапия 13 уровень» - 7 подгрупп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297176A2-F64E-48BD-8EFD-C3B8C021A04B}"/>
              </a:ext>
            </a:extLst>
          </p:cNvPr>
          <p:cNvSpPr/>
          <p:nvPr/>
        </p:nvSpPr>
        <p:spPr>
          <a:xfrm>
            <a:off x="313766" y="2067829"/>
            <a:ext cx="1120588" cy="690269"/>
          </a:xfrm>
          <a:prstGeom prst="rect">
            <a:avLst/>
          </a:prstGeom>
          <a:solidFill>
            <a:schemeClr val="bg1"/>
          </a:solidFill>
          <a:ln w="28575">
            <a:solidFill>
              <a:srgbClr val="07A9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год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7954FCC3-ABE2-4A58-A12E-E689423498BC}"/>
              </a:ext>
            </a:extLst>
          </p:cNvPr>
          <p:cNvSpPr/>
          <p:nvPr/>
        </p:nvSpPr>
        <p:spPr>
          <a:xfrm>
            <a:off x="1990166" y="1789051"/>
            <a:ext cx="9888068" cy="1240475"/>
          </a:xfrm>
          <a:prstGeom prst="rect">
            <a:avLst/>
          </a:prstGeom>
          <a:solidFill>
            <a:schemeClr val="bg1"/>
          </a:solidFill>
          <a:ln w="28575">
            <a:solidFill>
              <a:srgbClr val="07A9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Разгруппировка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КСГ</a:t>
            </a:r>
          </a:p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«Лекарственная терапия 11 уровень» - 10 подгрупп</a:t>
            </a:r>
          </a:p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«Лекарственная терапия 12 уровень» - 9 подгрупп</a:t>
            </a:r>
          </a:p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«Лекарственная терапия 13 уровень» - 3 подгруппы</a:t>
            </a:r>
          </a:p>
          <a:p>
            <a:pPr algn="ctr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5C89218F-21E0-4BFB-8996-2B196FA45970}"/>
              </a:ext>
            </a:extLst>
          </p:cNvPr>
          <p:cNvSpPr/>
          <p:nvPr/>
        </p:nvSpPr>
        <p:spPr>
          <a:xfrm>
            <a:off x="273144" y="3381172"/>
            <a:ext cx="1120588" cy="690269"/>
          </a:xfrm>
          <a:prstGeom prst="rect">
            <a:avLst/>
          </a:prstGeom>
          <a:solidFill>
            <a:schemeClr val="bg1"/>
          </a:solidFill>
          <a:ln w="28575">
            <a:solidFill>
              <a:srgbClr val="07A9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год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5B7ECB9C-73B6-4EFE-83CD-E5366B53F8E3}"/>
              </a:ext>
            </a:extLst>
          </p:cNvPr>
          <p:cNvSpPr/>
          <p:nvPr/>
        </p:nvSpPr>
        <p:spPr>
          <a:xfrm>
            <a:off x="2030788" y="3243004"/>
            <a:ext cx="9888068" cy="1170941"/>
          </a:xfrm>
          <a:prstGeom prst="rect">
            <a:avLst/>
          </a:prstGeom>
          <a:solidFill>
            <a:schemeClr val="bg1"/>
          </a:solidFill>
          <a:ln w="28575">
            <a:solidFill>
              <a:srgbClr val="07A9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«Лекарственная терапия 17 уровень» - 3 подгруппы</a:t>
            </a:r>
          </a:p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«Лекарственная терапия 16 уровень» - 14 подгрупп</a:t>
            </a:r>
          </a:p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«Лекарственная терапия 15 уровень» - 11 подгрупп </a:t>
            </a:r>
          </a:p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«Лекарственная терапия 14 уровень» - 11 подгрупп </a:t>
            </a:r>
          </a:p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08364997-C2C3-406B-B905-C9A2A349CA51}"/>
              </a:ext>
            </a:extLst>
          </p:cNvPr>
          <p:cNvSpPr/>
          <p:nvPr/>
        </p:nvSpPr>
        <p:spPr>
          <a:xfrm>
            <a:off x="2017204" y="4627423"/>
            <a:ext cx="9888068" cy="1994613"/>
          </a:xfrm>
          <a:prstGeom prst="rect">
            <a:avLst/>
          </a:prstGeom>
          <a:solidFill>
            <a:schemeClr val="bg1"/>
          </a:solidFill>
          <a:ln w="28575">
            <a:solidFill>
              <a:srgbClr val="07A9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«Лекарственная терапия 18 уровень» - 1 подгруппа</a:t>
            </a:r>
          </a:p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«Лекарственная терапия 16 уровень» - 7 подгрупп</a:t>
            </a:r>
          </a:p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«Лекарственная терапия 15 уровень» - 11 подгрупп</a:t>
            </a:r>
          </a:p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«Лекарственная терапия 13 уровень» - 7 подгрупп</a:t>
            </a:r>
          </a:p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«Лекарственная терапия 9 уровень» - 4 подгруппы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301A1681-FB6B-4F77-A9E5-D7D211BD9246}"/>
              </a:ext>
            </a:extLst>
          </p:cNvPr>
          <p:cNvSpPr/>
          <p:nvPr/>
        </p:nvSpPr>
        <p:spPr>
          <a:xfrm>
            <a:off x="313766" y="5308700"/>
            <a:ext cx="1120588" cy="690269"/>
          </a:xfrm>
          <a:prstGeom prst="rect">
            <a:avLst/>
          </a:prstGeom>
          <a:solidFill>
            <a:schemeClr val="bg1"/>
          </a:solidFill>
          <a:ln w="28575">
            <a:solidFill>
              <a:srgbClr val="07A9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год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73144" y="113640"/>
            <a:ext cx="11706895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Региональная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разгруппировка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КСГ по химиотерапии </a:t>
            </a:r>
          </a:p>
        </p:txBody>
      </p:sp>
    </p:spTree>
    <p:extLst>
      <p:ext uri="{BB962C8B-B14F-4D97-AF65-F5344CB8AC3E}">
        <p14:creationId xmlns:p14="http://schemas.microsoft.com/office/powerpoint/2010/main" val="32457036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2281C00B-7901-4472-B448-B1C50BD200CB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14476" y="1639758"/>
          <a:ext cx="10142687" cy="5193769"/>
        </p:xfrm>
        <a:graphic>
          <a:graphicData uri="http://schemas.openxmlformats.org/drawingml/2006/table">
            <a:tbl>
              <a:tblPr/>
              <a:tblGrid>
                <a:gridCol w="835463">
                  <a:extLst>
                    <a:ext uri="{9D8B030D-6E8A-4147-A177-3AD203B41FA5}">
                      <a16:colId xmlns:a16="http://schemas.microsoft.com/office/drawing/2014/main" val="1243656625"/>
                    </a:ext>
                  </a:extLst>
                </a:gridCol>
                <a:gridCol w="4416896">
                  <a:extLst>
                    <a:ext uri="{9D8B030D-6E8A-4147-A177-3AD203B41FA5}">
                      <a16:colId xmlns:a16="http://schemas.microsoft.com/office/drawing/2014/main" val="2379622098"/>
                    </a:ext>
                  </a:extLst>
                </a:gridCol>
                <a:gridCol w="1436707">
                  <a:extLst>
                    <a:ext uri="{9D8B030D-6E8A-4147-A177-3AD203B41FA5}">
                      <a16:colId xmlns:a16="http://schemas.microsoft.com/office/drawing/2014/main" val="2011879052"/>
                    </a:ext>
                  </a:extLst>
                </a:gridCol>
                <a:gridCol w="952918">
                  <a:extLst>
                    <a:ext uri="{9D8B030D-6E8A-4147-A177-3AD203B41FA5}">
                      <a16:colId xmlns:a16="http://schemas.microsoft.com/office/drawing/2014/main" val="2395157211"/>
                    </a:ext>
                  </a:extLst>
                </a:gridCol>
                <a:gridCol w="1396991">
                  <a:extLst>
                    <a:ext uri="{9D8B030D-6E8A-4147-A177-3AD203B41FA5}">
                      <a16:colId xmlns:a16="http://schemas.microsoft.com/office/drawing/2014/main" val="2200259977"/>
                    </a:ext>
                  </a:extLst>
                </a:gridCol>
                <a:gridCol w="1103712">
                  <a:extLst>
                    <a:ext uri="{9D8B030D-6E8A-4147-A177-3AD203B41FA5}">
                      <a16:colId xmlns:a16="http://schemas.microsoft.com/office/drawing/2014/main" val="2127166756"/>
                    </a:ext>
                  </a:extLst>
                </a:gridCol>
              </a:tblGrid>
              <a:tr h="61996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Код схемы</a:t>
                      </a:r>
                    </a:p>
                  </a:txBody>
                  <a:tcPr marL="5119" marR="5119" marT="51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A99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схемы </a:t>
                      </a:r>
                    </a:p>
                  </a:txBody>
                  <a:tcPr marL="5119" marR="5119" marT="51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A99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Стоимость </a:t>
                      </a:r>
                      <a:r>
                        <a:rPr lang="ru-RU" sz="12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лек.средств</a:t>
                      </a:r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 с учетом предельной закупочной цены, рублей</a:t>
                      </a:r>
                    </a:p>
                  </a:txBody>
                  <a:tcPr marL="5119" marR="5119" marT="51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A99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Тариф КСГ    (с КУС 1,1) до </a:t>
                      </a:r>
                      <a:r>
                        <a:rPr lang="ru-RU" sz="12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разгруппи-ровки</a:t>
                      </a:r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 по ФФОМС</a:t>
                      </a:r>
                    </a:p>
                  </a:txBody>
                  <a:tcPr marL="5119" marR="5119" marT="51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A99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Разница между тарифом и стоимостью лекарственных средств, рублей</a:t>
                      </a:r>
                    </a:p>
                  </a:txBody>
                  <a:tcPr marL="5119" marR="5119" marT="51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A9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Тариф КСГ       (с КУС 1,1) после </a:t>
                      </a:r>
                      <a:r>
                        <a:rPr lang="ru-RU" sz="12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разгруппировки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19" marR="5119" marT="51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A9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9268339"/>
                  </a:ext>
                </a:extLst>
              </a:tr>
              <a:tr h="12399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sh662</a:t>
                      </a:r>
                    </a:p>
                  </a:txBody>
                  <a:tcPr marL="5119" marR="5119" marT="51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Ниволумаб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480 мг в 1-й день; цикл 28 дней</a:t>
                      </a:r>
                    </a:p>
                  </a:txBody>
                  <a:tcPr marL="5119" marR="5119" marT="51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417 055</a:t>
                      </a:r>
                    </a:p>
                  </a:txBody>
                  <a:tcPr marL="5119" marR="5119" marT="51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772 761</a:t>
                      </a:r>
                    </a:p>
                  </a:txBody>
                  <a:tcPr marL="5119" marR="5119" marT="51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355 705</a:t>
                      </a:r>
                    </a:p>
                  </a:txBody>
                  <a:tcPr marL="5119" marR="5119" marT="51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472 740</a:t>
                      </a:r>
                    </a:p>
                  </a:txBody>
                  <a:tcPr marL="5119" marR="5119" marT="51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5530964"/>
                  </a:ext>
                </a:extLst>
              </a:tr>
              <a:tr h="3719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sh595</a:t>
                      </a:r>
                    </a:p>
                  </a:txBody>
                  <a:tcPr marL="5119" marR="5119" marT="51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Пембролизумаб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200 мг в 1-й день +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пеметрексед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500 мг/м² в 1-й день +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цисплатин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75 мг/м² в 1-й день; цикл 21 день</a:t>
                      </a:r>
                    </a:p>
                  </a:txBody>
                  <a:tcPr marL="5119" marR="5119" marT="51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419 643</a:t>
                      </a:r>
                    </a:p>
                  </a:txBody>
                  <a:tcPr marL="5119" marR="5119" marT="51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353 118</a:t>
                      </a:r>
                    </a:p>
                  </a:txBody>
                  <a:tcPr marL="5119" marR="5119" marT="51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9346824"/>
                  </a:ext>
                </a:extLst>
              </a:tr>
              <a:tr h="3719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sh596</a:t>
                      </a:r>
                    </a:p>
                  </a:txBody>
                  <a:tcPr marL="5119" marR="5119" marT="51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Пембролизумаб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200 мг в 1-й день +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пеметрексед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500 мг/м² в 1-й день +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карбоплатин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AUC 5 в 1-й день; цикл 21 день</a:t>
                      </a:r>
                    </a:p>
                  </a:txBody>
                  <a:tcPr marL="5119" marR="5119" marT="51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423 604</a:t>
                      </a:r>
                    </a:p>
                  </a:txBody>
                  <a:tcPr marL="5119" marR="5119" marT="51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349 157</a:t>
                      </a:r>
                    </a:p>
                  </a:txBody>
                  <a:tcPr marL="5119" marR="5119" marT="51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8446136"/>
                  </a:ext>
                </a:extLst>
              </a:tr>
              <a:tr h="24798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sh597</a:t>
                      </a:r>
                    </a:p>
                  </a:txBody>
                  <a:tcPr marL="5119" marR="5119" marT="51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Пембролизумаб 200 мг в 1-й день + пеметрексед 500 мг/м² в 1-й день; цикл 21 день</a:t>
                      </a:r>
                    </a:p>
                  </a:txBody>
                  <a:tcPr marL="5119" marR="5119" marT="51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418 669</a:t>
                      </a:r>
                    </a:p>
                  </a:txBody>
                  <a:tcPr marL="5119" marR="5119" marT="51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354 092</a:t>
                      </a:r>
                    </a:p>
                  </a:txBody>
                  <a:tcPr marL="5119" marR="5119" marT="51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5251054"/>
                  </a:ext>
                </a:extLst>
              </a:tr>
              <a:tr h="12399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sh081</a:t>
                      </a:r>
                    </a:p>
                  </a:txBody>
                  <a:tcPr marL="5119" marR="5119" marT="51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Ипилимумаб 3 мг/кг в 1-й день; цикл 21 день</a:t>
                      </a:r>
                    </a:p>
                  </a:txBody>
                  <a:tcPr marL="5119" marR="5119" marT="51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803 684</a:t>
                      </a:r>
                    </a:p>
                  </a:txBody>
                  <a:tcPr marL="5119" marR="5119" marT="51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-30 923</a:t>
                      </a:r>
                    </a:p>
                  </a:txBody>
                  <a:tcPr marL="5119" marR="5119" marT="51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895 167</a:t>
                      </a:r>
                    </a:p>
                  </a:txBody>
                  <a:tcPr marL="5119" marR="5119" marT="51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2546987"/>
                  </a:ext>
                </a:extLst>
              </a:tr>
              <a:tr h="24798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sh604</a:t>
                      </a:r>
                    </a:p>
                  </a:txBody>
                  <a:tcPr marL="5119" marR="5119" marT="51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Ниволумаб 1 мг/кг в 1-й день + ипилимумаб 3 мг/кг в 1-й день; цикл 21 день</a:t>
                      </a:r>
                    </a:p>
                  </a:txBody>
                  <a:tcPr marL="5119" marR="5119" marT="51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864 505</a:t>
                      </a:r>
                    </a:p>
                  </a:txBody>
                  <a:tcPr marL="5119" marR="5119" marT="51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-91 744</a:t>
                      </a:r>
                    </a:p>
                  </a:txBody>
                  <a:tcPr marL="5119" marR="5119" marT="51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962 050</a:t>
                      </a:r>
                    </a:p>
                  </a:txBody>
                  <a:tcPr marL="5119" marR="5119" marT="51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4499247"/>
                  </a:ext>
                </a:extLst>
              </a:tr>
              <a:tr h="37197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new</a:t>
                      </a:r>
                    </a:p>
                  </a:txBody>
                  <a:tcPr marL="5119" marR="5119" marT="51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паклитаксел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+ альбумин) 100 мг/м2 в 1-й, 8-й, 15-й дни +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атезолизумаб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840мг в/в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1-й и 15 дни каждые 4 недели, цикл 28 дней</a:t>
                      </a:r>
                    </a:p>
                  </a:txBody>
                  <a:tcPr marL="5119" marR="5119" marT="51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378 930</a:t>
                      </a:r>
                    </a:p>
                  </a:txBody>
                  <a:tcPr marL="5119" marR="5119" marT="51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5119" marR="5119" marT="51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19" marR="5119" marT="51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433 762 </a:t>
                      </a:r>
                    </a:p>
                  </a:txBody>
                  <a:tcPr marL="5119" marR="5119" marT="51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8540914"/>
                  </a:ext>
                </a:extLst>
              </a:tr>
              <a:tr h="37197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new</a:t>
                      </a:r>
                    </a:p>
                  </a:txBody>
                  <a:tcPr marL="5119" marR="5119" marT="51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паклитаксел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+ альбумин) 100 мг/м2 в 1-й, 8-й, 15-й дни +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атезолизумаб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1680мг в/в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1-й день каждые 4 недели, цикл 28 дней</a:t>
                      </a:r>
                    </a:p>
                  </a:txBody>
                  <a:tcPr marL="5119" marR="5119" marT="51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378 930</a:t>
                      </a:r>
                    </a:p>
                  </a:txBody>
                  <a:tcPr marL="5119" marR="5119" marT="51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5119" marR="5119" marT="51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19" marR="5119" marT="51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9254123"/>
                  </a:ext>
                </a:extLst>
              </a:tr>
              <a:tr h="3719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new</a:t>
                      </a:r>
                    </a:p>
                  </a:txBody>
                  <a:tcPr marL="5119" marR="5119" marT="51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пембролизумаб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200мг +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паклитаксел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200 мг/м2 в 1-й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день+карбоплатин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АUС 6 в 1-й день каждые 3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нед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 (цикл 21 день)</a:t>
                      </a:r>
                    </a:p>
                  </a:txBody>
                  <a:tcPr marL="5119" marR="5119" marT="51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372 417</a:t>
                      </a:r>
                    </a:p>
                  </a:txBody>
                  <a:tcPr marL="5119" marR="5119" marT="51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5119" marR="5119" marT="51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19" marR="5119" marT="51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0681853"/>
                  </a:ext>
                </a:extLst>
              </a:tr>
              <a:tr h="24798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new</a:t>
                      </a:r>
                    </a:p>
                  </a:txBody>
                  <a:tcPr marL="5119" marR="5119" marT="51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ниволумаб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3мг/кг в 1-й день +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ипилимумаб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1 мг/кг в 1-й день, цикл 21 день</a:t>
                      </a:r>
                    </a:p>
                  </a:txBody>
                  <a:tcPr marL="5119" marR="5119" marT="51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450 683</a:t>
                      </a:r>
                    </a:p>
                  </a:txBody>
                  <a:tcPr marL="5119" marR="5119" marT="51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5119" marR="5119" marT="51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19" marR="5119" marT="51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501 823 </a:t>
                      </a:r>
                    </a:p>
                  </a:txBody>
                  <a:tcPr marL="5119" marR="5119" marT="51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0092430"/>
                  </a:ext>
                </a:extLst>
              </a:tr>
              <a:tr h="3719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new</a:t>
                      </a:r>
                    </a:p>
                  </a:txBody>
                  <a:tcPr marL="5119" marR="5119" marT="51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пембролизумаб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200 мг в/в 1 раз в 3 недели +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акситиниб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5 мг 2 раза в день ежедневно, цикл 21 день</a:t>
                      </a:r>
                    </a:p>
                  </a:txBody>
                  <a:tcPr marL="5119" marR="5119" marT="51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434 186</a:t>
                      </a:r>
                    </a:p>
                  </a:txBody>
                  <a:tcPr marL="5119" marR="5119" marT="51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5119" marR="5119" marT="51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19" marR="5119" marT="51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779829"/>
                  </a:ext>
                </a:extLst>
              </a:tr>
              <a:tr h="3719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new</a:t>
                      </a:r>
                    </a:p>
                  </a:txBody>
                  <a:tcPr marL="5119" marR="5119" marT="51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Атезолизумаб 1200 мг в/в + паклитаксел 200 мг/м2+карбоплптин AUC 6 в/в +бевацизумаб 15 мг/кг в/в в 1-й день, цикл 21 день</a:t>
                      </a:r>
                    </a:p>
                  </a:txBody>
                  <a:tcPr marL="5119" marR="5119" marT="51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425 842</a:t>
                      </a:r>
                    </a:p>
                  </a:txBody>
                  <a:tcPr marL="5119" marR="5119" marT="51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5119" marR="5119" marT="51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19" marR="5119" marT="51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4363331"/>
                  </a:ext>
                </a:extLst>
              </a:tr>
            </a:tbl>
          </a:graphicData>
        </a:graphic>
      </p:graphicFrame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EF3A367F-DEAD-4478-A8BA-6BD6BEE51918}"/>
              </a:ext>
            </a:extLst>
          </p:cNvPr>
          <p:cNvSpPr/>
          <p:nvPr/>
        </p:nvSpPr>
        <p:spPr>
          <a:xfrm>
            <a:off x="214476" y="1213170"/>
            <a:ext cx="11763047" cy="379866"/>
          </a:xfrm>
          <a:prstGeom prst="rect">
            <a:avLst/>
          </a:prstGeom>
          <a:solidFill>
            <a:schemeClr val="bg1"/>
          </a:solidFill>
          <a:ln w="28575">
            <a:solidFill>
              <a:srgbClr val="07A9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Круглосуточный стационар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0AB4BADD-3698-48E8-A4AB-BDE00C6D9377}"/>
              </a:ext>
            </a:extLst>
          </p:cNvPr>
          <p:cNvSpPr/>
          <p:nvPr/>
        </p:nvSpPr>
        <p:spPr>
          <a:xfrm>
            <a:off x="1047614" y="2555030"/>
            <a:ext cx="4402572" cy="181065"/>
          </a:xfrm>
          <a:prstGeom prst="rect">
            <a:avLst/>
          </a:prstGeom>
          <a:solidFill>
            <a:schemeClr val="bg1">
              <a:alpha val="0"/>
            </a:schemeClr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07A4892B-05FE-42B9-881F-6B5094DB3011}"/>
              </a:ext>
            </a:extLst>
          </p:cNvPr>
          <p:cNvSpPr/>
          <p:nvPr/>
        </p:nvSpPr>
        <p:spPr>
          <a:xfrm flipV="1">
            <a:off x="7862116" y="2555030"/>
            <a:ext cx="1372419" cy="195267"/>
          </a:xfrm>
          <a:prstGeom prst="rect">
            <a:avLst/>
          </a:prstGeom>
          <a:solidFill>
            <a:schemeClr val="bg1">
              <a:alpha val="0"/>
            </a:schemeClr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4C63892C-B3EC-45D6-8C92-BF315C3725E1}"/>
              </a:ext>
            </a:extLst>
          </p:cNvPr>
          <p:cNvSpPr/>
          <p:nvPr/>
        </p:nvSpPr>
        <p:spPr>
          <a:xfrm rot="10800000" flipV="1">
            <a:off x="10744475" y="2433384"/>
            <a:ext cx="1233048" cy="460573"/>
          </a:xfrm>
          <a:prstGeom prst="rect">
            <a:avLst/>
          </a:prstGeom>
          <a:solidFill>
            <a:schemeClr val="bg1">
              <a:alpha val="0"/>
            </a:schemeClr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Входит в   ТОП-10 схем 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8" name="Прямая со стрелкой 27">
            <a:extLst>
              <a:ext uri="{FF2B5EF4-FFF2-40B4-BE49-F238E27FC236}">
                <a16:creationId xmlns:a16="http://schemas.microsoft.com/office/drawing/2014/main" id="{865B4CC9-8A6D-45E9-9904-505FF828129E}"/>
              </a:ext>
            </a:extLst>
          </p:cNvPr>
          <p:cNvCxnSpPr>
            <a:cxnSpLocks/>
          </p:cNvCxnSpPr>
          <p:nvPr/>
        </p:nvCxnSpPr>
        <p:spPr>
          <a:xfrm>
            <a:off x="9234535" y="2632487"/>
            <a:ext cx="1412340" cy="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681538F9-4707-4A44-A9D2-FF18D96A19B0}"/>
              </a:ext>
            </a:extLst>
          </p:cNvPr>
          <p:cNvSpPr/>
          <p:nvPr/>
        </p:nvSpPr>
        <p:spPr>
          <a:xfrm rot="10800000" flipV="1">
            <a:off x="10799520" y="4432514"/>
            <a:ext cx="1233048" cy="2308945"/>
          </a:xfrm>
          <a:prstGeom prst="rect">
            <a:avLst/>
          </a:prstGeom>
          <a:solidFill>
            <a:schemeClr val="bg1">
              <a:alpha val="0"/>
            </a:schemeClr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Добавлены схемы, включенные в Клинические рекомендации 2020 года, но отсутствующие в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группировщике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ФОМС</a:t>
            </a:r>
            <a:endParaRPr kumimoji="0" lang="ru-RU" sz="12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1321F21-DAA5-4E30-9171-0EB3998E6A07}"/>
              </a:ext>
            </a:extLst>
          </p:cNvPr>
          <p:cNvSpPr txBox="1"/>
          <p:nvPr/>
        </p:nvSpPr>
        <p:spPr>
          <a:xfrm>
            <a:off x="10301994" y="4824185"/>
            <a:ext cx="4000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>
                <a:solidFill>
                  <a:srgbClr val="C00000"/>
                </a:solidFill>
              </a:rPr>
              <a:t>!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70628" y="150920"/>
            <a:ext cx="11706895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региональной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разгруппировки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КСГ «Лекарственная терапия при ЗНО </a:t>
            </a:r>
          </a:p>
          <a:p>
            <a:pPr lvl="0" algn="ctr"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(кроме лимфоидной и кроветворной тканей), взрослые  (13 уровень)» в 2020 году </a:t>
            </a:r>
          </a:p>
        </p:txBody>
      </p:sp>
    </p:spTree>
    <p:extLst>
      <p:ext uri="{BB962C8B-B14F-4D97-AF65-F5344CB8AC3E}">
        <p14:creationId xmlns:p14="http://schemas.microsoft.com/office/powerpoint/2010/main" val="11310614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EF3A367F-DEAD-4478-A8BA-6BD6BEE51918}"/>
              </a:ext>
            </a:extLst>
          </p:cNvPr>
          <p:cNvSpPr/>
          <p:nvPr/>
        </p:nvSpPr>
        <p:spPr>
          <a:xfrm>
            <a:off x="286317" y="959621"/>
            <a:ext cx="11763047" cy="269229"/>
          </a:xfrm>
          <a:prstGeom prst="rect">
            <a:avLst/>
          </a:prstGeom>
          <a:solidFill>
            <a:schemeClr val="bg1"/>
          </a:solidFill>
          <a:ln w="28575">
            <a:solidFill>
              <a:srgbClr val="07A9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Дневной стационар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BEBC3FB8-A14F-4427-82CB-C38FD23E30B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8287" y="1510179"/>
          <a:ext cx="10480420" cy="5316934"/>
        </p:xfrm>
        <a:graphic>
          <a:graphicData uri="http://schemas.openxmlformats.org/drawingml/2006/table">
            <a:tbl>
              <a:tblPr/>
              <a:tblGrid>
                <a:gridCol w="551406">
                  <a:extLst>
                    <a:ext uri="{9D8B030D-6E8A-4147-A177-3AD203B41FA5}">
                      <a16:colId xmlns:a16="http://schemas.microsoft.com/office/drawing/2014/main" val="2780801842"/>
                    </a:ext>
                  </a:extLst>
                </a:gridCol>
                <a:gridCol w="4964507">
                  <a:extLst>
                    <a:ext uri="{9D8B030D-6E8A-4147-A177-3AD203B41FA5}">
                      <a16:colId xmlns:a16="http://schemas.microsoft.com/office/drawing/2014/main" val="3225235609"/>
                    </a:ext>
                  </a:extLst>
                </a:gridCol>
                <a:gridCol w="1277927">
                  <a:extLst>
                    <a:ext uri="{9D8B030D-6E8A-4147-A177-3AD203B41FA5}">
                      <a16:colId xmlns:a16="http://schemas.microsoft.com/office/drawing/2014/main" val="2119789135"/>
                    </a:ext>
                  </a:extLst>
                </a:gridCol>
                <a:gridCol w="1068798">
                  <a:extLst>
                    <a:ext uri="{9D8B030D-6E8A-4147-A177-3AD203B41FA5}">
                      <a16:colId xmlns:a16="http://schemas.microsoft.com/office/drawing/2014/main" val="1467387163"/>
                    </a:ext>
                  </a:extLst>
                </a:gridCol>
                <a:gridCol w="1548984">
                  <a:extLst>
                    <a:ext uri="{9D8B030D-6E8A-4147-A177-3AD203B41FA5}">
                      <a16:colId xmlns:a16="http://schemas.microsoft.com/office/drawing/2014/main" val="731370732"/>
                    </a:ext>
                  </a:extLst>
                </a:gridCol>
                <a:gridCol w="1068798">
                  <a:extLst>
                    <a:ext uri="{9D8B030D-6E8A-4147-A177-3AD203B41FA5}">
                      <a16:colId xmlns:a16="http://schemas.microsoft.com/office/drawing/2014/main" val="3498884585"/>
                    </a:ext>
                  </a:extLst>
                </a:gridCol>
              </a:tblGrid>
              <a:tr h="75544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Код схемы</a:t>
                      </a:r>
                    </a:p>
                  </a:txBody>
                  <a:tcPr marL="6044" marR="6044" marT="6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A99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схемы </a:t>
                      </a:r>
                    </a:p>
                  </a:txBody>
                  <a:tcPr marL="6044" marR="6044" marT="6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A99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Стоимость лек.средств с учетом предельной закупочной цены, рублей</a:t>
                      </a:r>
                    </a:p>
                  </a:txBody>
                  <a:tcPr marL="6044" marR="6044" marT="6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A99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Тариф КСГ до разгруппи-ровки по ФФОМС</a:t>
                      </a:r>
                    </a:p>
                  </a:txBody>
                  <a:tcPr marL="6044" marR="6044" marT="6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A99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Разница между тарифом и стоимостью лекарственных средств, рублей</a:t>
                      </a:r>
                    </a:p>
                  </a:txBody>
                  <a:tcPr marL="6044" marR="6044" marT="6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A9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Тариф КСГ после </a:t>
                      </a:r>
                      <a:r>
                        <a:rPr lang="ru-RU" sz="12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разгруппи-ровки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44" marR="6044" marT="6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A9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088919"/>
                  </a:ext>
                </a:extLst>
              </a:tr>
              <a:tr h="1510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sh049</a:t>
                      </a:r>
                    </a:p>
                  </a:txBody>
                  <a:tcPr marL="6044" marR="6044" marT="60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Дабрафениб 300 мг ежедневно + траметиниб 2 мг ежедневно</a:t>
                      </a:r>
                    </a:p>
                  </a:txBody>
                  <a:tcPr marL="6044" marR="6044" marT="60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345 488</a:t>
                      </a:r>
                    </a:p>
                  </a:txBody>
                  <a:tcPr marL="6044" marR="6044" marT="6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8"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668 453</a:t>
                      </a:r>
                    </a:p>
                  </a:txBody>
                  <a:tcPr marL="6044" marR="6044" marT="6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322 965</a:t>
                      </a:r>
                    </a:p>
                  </a:txBody>
                  <a:tcPr marL="6044" marR="6044" marT="6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365 012</a:t>
                      </a:r>
                    </a:p>
                  </a:txBody>
                  <a:tcPr marL="6044" marR="6044" marT="6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660940"/>
                  </a:ext>
                </a:extLst>
              </a:tr>
              <a:tr h="2417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sh023</a:t>
                      </a:r>
                    </a:p>
                  </a:txBody>
                  <a:tcPr marL="6044" marR="6044" marT="60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Вемурафениб 1920 мг ежедневно + кобиметиниб 60 мг в 1-21-й дни</a:t>
                      </a:r>
                    </a:p>
                  </a:txBody>
                  <a:tcPr marL="6044" marR="6044" marT="60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393 882</a:t>
                      </a:r>
                    </a:p>
                  </a:txBody>
                  <a:tcPr marL="6044" marR="6044" marT="6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274 571</a:t>
                      </a:r>
                    </a:p>
                  </a:txBody>
                  <a:tcPr marL="6044" marR="6044" marT="6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412 413</a:t>
                      </a:r>
                    </a:p>
                  </a:txBody>
                  <a:tcPr marL="6044" marR="6044" marT="6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9532404"/>
                  </a:ext>
                </a:extLst>
              </a:tr>
              <a:tr h="2417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sh595</a:t>
                      </a:r>
                    </a:p>
                  </a:txBody>
                  <a:tcPr marL="6044" marR="6044" marT="60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Пембролизумаб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200 мг в 1-й день +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пеметрексед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500 мг/м² в 1-й день +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цисплатин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75 мг/м² в 1-й день; цикл 21 день</a:t>
                      </a:r>
                    </a:p>
                  </a:txBody>
                  <a:tcPr marL="6044" marR="6044" marT="60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419 643</a:t>
                      </a:r>
                    </a:p>
                  </a:txBody>
                  <a:tcPr marL="6044" marR="6044" marT="6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248 810</a:t>
                      </a:r>
                    </a:p>
                  </a:txBody>
                  <a:tcPr marL="6044" marR="6044" marT="6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429 753</a:t>
                      </a:r>
                    </a:p>
                  </a:txBody>
                  <a:tcPr marL="6044" marR="6044" marT="6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9496252"/>
                  </a:ext>
                </a:extLst>
              </a:tr>
              <a:tr h="2417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sh596</a:t>
                      </a:r>
                    </a:p>
                  </a:txBody>
                  <a:tcPr marL="6044" marR="6044" marT="60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Пембролизумаб 200 мг в 1-й день + пеметрексед 500 мг/м² в 1-й день + карбоплатин AUC 5 в 1-й день; цикл 21 день</a:t>
                      </a:r>
                    </a:p>
                  </a:txBody>
                  <a:tcPr marL="6044" marR="6044" marT="60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423 604</a:t>
                      </a:r>
                    </a:p>
                  </a:txBody>
                  <a:tcPr marL="6044" marR="6044" marT="6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244 849</a:t>
                      </a:r>
                    </a:p>
                  </a:txBody>
                  <a:tcPr marL="6044" marR="6044" marT="6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3948086"/>
                  </a:ext>
                </a:extLst>
              </a:tr>
              <a:tr h="2417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sh597</a:t>
                      </a:r>
                    </a:p>
                  </a:txBody>
                  <a:tcPr marL="6044" marR="6044" marT="60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Пембролизумаб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200 мг в 1-й день +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пеметрексед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500 мг/м² в 1-й день; цикл 21 день</a:t>
                      </a:r>
                    </a:p>
                  </a:txBody>
                  <a:tcPr marL="6044" marR="6044" marT="60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418 669</a:t>
                      </a:r>
                    </a:p>
                  </a:txBody>
                  <a:tcPr marL="6044" marR="6044" marT="6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249 784</a:t>
                      </a:r>
                    </a:p>
                  </a:txBody>
                  <a:tcPr marL="6044" marR="6044" marT="6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3471778"/>
                  </a:ext>
                </a:extLst>
              </a:tr>
              <a:tr h="1510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sh662</a:t>
                      </a:r>
                    </a:p>
                  </a:txBody>
                  <a:tcPr marL="6044" marR="6044" marT="60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Ниволумаб 480 мг в 1-й день; цикл 28 дней</a:t>
                      </a:r>
                    </a:p>
                  </a:txBody>
                  <a:tcPr marL="6044" marR="6044" marT="60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417 055</a:t>
                      </a:r>
                    </a:p>
                  </a:txBody>
                  <a:tcPr marL="6044" marR="6044" marT="6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251 397</a:t>
                      </a:r>
                    </a:p>
                  </a:txBody>
                  <a:tcPr marL="6044" marR="6044" marT="6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0884521"/>
                  </a:ext>
                </a:extLst>
              </a:tr>
              <a:tr h="1510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sh081</a:t>
                      </a:r>
                    </a:p>
                  </a:txBody>
                  <a:tcPr marL="6044" marR="6044" marT="60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Ипилимумаб 3 мг/кг в 1-й день; цикл 21 день</a:t>
                      </a:r>
                    </a:p>
                  </a:txBody>
                  <a:tcPr marL="6044" marR="6044" marT="60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434 186</a:t>
                      </a:r>
                    </a:p>
                  </a:txBody>
                  <a:tcPr marL="6044" marR="6044" marT="6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234 266</a:t>
                      </a:r>
                    </a:p>
                  </a:txBody>
                  <a:tcPr marL="6044" marR="6044" marT="6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813 785</a:t>
                      </a:r>
                    </a:p>
                  </a:txBody>
                  <a:tcPr marL="6044" marR="6044" marT="6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4050974"/>
                  </a:ext>
                </a:extLst>
              </a:tr>
              <a:tr h="2417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sh604</a:t>
                      </a:r>
                    </a:p>
                  </a:txBody>
                  <a:tcPr marL="6044" marR="6044" marT="60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Ниволумаб 1 мг/кг в 1-й день + ипилимумаб 3 мг/кг в 1-й день; цикл 21 день</a:t>
                      </a:r>
                    </a:p>
                  </a:txBody>
                  <a:tcPr marL="6044" marR="6044" marT="60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864 505</a:t>
                      </a:r>
                    </a:p>
                  </a:txBody>
                  <a:tcPr marL="6044" marR="6044" marT="6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-196 052</a:t>
                      </a:r>
                    </a:p>
                  </a:txBody>
                  <a:tcPr marL="6044" marR="6044" marT="6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874 604</a:t>
                      </a:r>
                    </a:p>
                  </a:txBody>
                  <a:tcPr marL="6044" marR="6044" marT="6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8947091"/>
                  </a:ext>
                </a:extLst>
              </a:tr>
              <a:tr h="3626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new</a:t>
                      </a:r>
                    </a:p>
                  </a:txBody>
                  <a:tcPr marL="6044" marR="6044" marT="60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(паклитаксел + альбумин) 100 мг/м2 в 1-й, 8-й, 15-й дни + атезолизумаб 840мг в/в в 1-й и 15 дни каждые 4 недели, цикл 28 дней</a:t>
                      </a:r>
                    </a:p>
                  </a:txBody>
                  <a:tcPr marL="6044" marR="6044" marT="60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378 930</a:t>
                      </a:r>
                    </a:p>
                  </a:txBody>
                  <a:tcPr marL="6044" marR="6044" marT="6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6044" marR="6044" marT="6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44" marR="6044" marT="6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394 212</a:t>
                      </a:r>
                    </a:p>
                  </a:txBody>
                  <a:tcPr marL="6044" marR="6044" marT="6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2049643"/>
                  </a:ext>
                </a:extLst>
              </a:tr>
              <a:tr h="3626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new</a:t>
                      </a:r>
                    </a:p>
                  </a:txBody>
                  <a:tcPr marL="6044" marR="6044" marT="60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(паклитаксел + альбумин) 100 мг/м2 в 1-й, 8-й, 15-й дни + атезолизумаб 1680мг в/в в 1-й день каждые 4 недели, цикл 28 дней</a:t>
                      </a:r>
                    </a:p>
                  </a:txBody>
                  <a:tcPr marL="6044" marR="6044" marT="60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378 930</a:t>
                      </a:r>
                    </a:p>
                  </a:txBody>
                  <a:tcPr marL="6044" marR="6044" marT="6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6044" marR="6044" marT="6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44" marR="6044" marT="6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1171777"/>
                  </a:ext>
                </a:extLst>
              </a:tr>
              <a:tr h="3626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new</a:t>
                      </a:r>
                    </a:p>
                  </a:txBody>
                  <a:tcPr marL="6044" marR="6044" marT="60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Пембролизумаб 200мг + паклитаксел 200 мг/м2 в 1-й день+карбоплатин АUС 6 в 1-й день каждые 3 нед. цикл 21 день</a:t>
                      </a:r>
                    </a:p>
                  </a:txBody>
                  <a:tcPr marL="6044" marR="6044" marT="60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372 417</a:t>
                      </a:r>
                    </a:p>
                  </a:txBody>
                  <a:tcPr marL="6044" marR="6044" marT="6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6044" marR="6044" marT="6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44" marR="6044" marT="6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3355671"/>
                  </a:ext>
                </a:extLst>
              </a:tr>
              <a:tr h="2417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new</a:t>
                      </a:r>
                    </a:p>
                  </a:txBody>
                  <a:tcPr marL="6044" marR="6044" marT="60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ниволумаб 3мг/кг в 1-й день + ипилимумаб 1 мг/кг в 1-й день, цикл 21 день</a:t>
                      </a:r>
                    </a:p>
                  </a:txBody>
                  <a:tcPr marL="6044" marR="6044" marT="60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450 683</a:t>
                      </a:r>
                    </a:p>
                  </a:txBody>
                  <a:tcPr marL="6044" marR="6044" marT="6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6044" marR="6044" marT="6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44" marR="6044" marT="6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456 111</a:t>
                      </a:r>
                    </a:p>
                  </a:txBody>
                  <a:tcPr marL="6044" marR="6044" marT="6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8873428"/>
                  </a:ext>
                </a:extLst>
              </a:tr>
              <a:tr h="3626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new</a:t>
                      </a:r>
                    </a:p>
                  </a:txBody>
                  <a:tcPr marL="6044" marR="6044" marT="60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Атезолизумаб 1200 мг в/в + паклитаксел 200 мг/м2+карбоплптин AUC 6 в/в +бевацизумаб 15 мг/кг в/в в 1-й день, цикл 21 день</a:t>
                      </a:r>
                    </a:p>
                  </a:txBody>
                  <a:tcPr marL="6044" marR="6044" marT="60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425 842</a:t>
                      </a:r>
                    </a:p>
                  </a:txBody>
                  <a:tcPr marL="6044" marR="6044" marT="6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6044" marR="6044" marT="6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44" marR="6044" marT="6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931544"/>
                  </a:ext>
                </a:extLst>
              </a:tr>
              <a:tr h="2417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new</a:t>
                      </a:r>
                    </a:p>
                  </a:txBody>
                  <a:tcPr marL="6044" marR="6044" marT="60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Пембролизумаб 200 мг в/в 1 раз в 3 недели +акситиниб 5 мг 2 раза в день ежедневно, цикл 21 день</a:t>
                      </a:r>
                    </a:p>
                  </a:txBody>
                  <a:tcPr marL="6044" marR="6044" marT="60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434 186</a:t>
                      </a:r>
                    </a:p>
                  </a:txBody>
                  <a:tcPr marL="6044" marR="6044" marT="6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6044" marR="6044" marT="6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44" marR="6044" marT="6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3634592"/>
                  </a:ext>
                </a:extLst>
              </a:tr>
            </a:tbl>
          </a:graphicData>
        </a:graphic>
      </p:graphicFrame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37A98CBF-0752-4AAA-8122-AE9B668C74F3}"/>
              </a:ext>
            </a:extLst>
          </p:cNvPr>
          <p:cNvSpPr/>
          <p:nvPr/>
        </p:nvSpPr>
        <p:spPr>
          <a:xfrm>
            <a:off x="551890" y="3959977"/>
            <a:ext cx="4979334" cy="195267"/>
          </a:xfrm>
          <a:prstGeom prst="rect">
            <a:avLst/>
          </a:prstGeom>
          <a:solidFill>
            <a:schemeClr val="bg1">
              <a:alpha val="0"/>
            </a:schemeClr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267F5239-CC20-4D17-B608-B2E41F99EDCC}"/>
              </a:ext>
            </a:extLst>
          </p:cNvPr>
          <p:cNvSpPr/>
          <p:nvPr/>
        </p:nvSpPr>
        <p:spPr>
          <a:xfrm flipV="1">
            <a:off x="7865842" y="3986928"/>
            <a:ext cx="1538134" cy="168315"/>
          </a:xfrm>
          <a:prstGeom prst="rect">
            <a:avLst/>
          </a:prstGeom>
          <a:solidFill>
            <a:schemeClr val="bg1">
              <a:alpha val="0"/>
            </a:schemeClr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0D19D7AB-3B59-461E-8932-611438F29A18}"/>
              </a:ext>
            </a:extLst>
          </p:cNvPr>
          <p:cNvCxnSpPr>
            <a:cxnSpLocks/>
          </p:cNvCxnSpPr>
          <p:nvPr/>
        </p:nvCxnSpPr>
        <p:spPr>
          <a:xfrm>
            <a:off x="9403976" y="4073320"/>
            <a:ext cx="1412340" cy="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333F5C36-2AA5-4990-8918-A0E57D99BD11}"/>
              </a:ext>
            </a:extLst>
          </p:cNvPr>
          <p:cNvSpPr/>
          <p:nvPr/>
        </p:nvSpPr>
        <p:spPr>
          <a:xfrm rot="10800000" flipV="1">
            <a:off x="10816316" y="3663057"/>
            <a:ext cx="1210524" cy="669576"/>
          </a:xfrm>
          <a:prstGeom prst="rect">
            <a:avLst/>
          </a:prstGeom>
          <a:solidFill>
            <a:schemeClr val="bg1">
              <a:alpha val="0"/>
            </a:schemeClr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Входит в   ТОП-10 схем 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D59519F-753C-4A2C-B307-304577C9A69A}"/>
              </a:ext>
            </a:extLst>
          </p:cNvPr>
          <p:cNvSpPr txBox="1"/>
          <p:nvPr/>
        </p:nvSpPr>
        <p:spPr>
          <a:xfrm>
            <a:off x="10416266" y="5067581"/>
            <a:ext cx="4000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>
                <a:solidFill>
                  <a:srgbClr val="C00000"/>
                </a:solidFill>
              </a:rPr>
              <a:t>!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8F03C853-F95D-479B-ACA0-FE17E983D09F}"/>
              </a:ext>
            </a:extLst>
          </p:cNvPr>
          <p:cNvSpPr/>
          <p:nvPr/>
        </p:nvSpPr>
        <p:spPr>
          <a:xfrm rot="10800000" flipV="1">
            <a:off x="10816316" y="4742897"/>
            <a:ext cx="1233048" cy="2056405"/>
          </a:xfrm>
          <a:prstGeom prst="rect">
            <a:avLst/>
          </a:prstGeom>
          <a:solidFill>
            <a:schemeClr val="bg1">
              <a:alpha val="0"/>
            </a:schemeClr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Добавлены схемы, включенные в Клинические рекомендации 2020 года, но отсутствующие в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группировщике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ФОМС</a:t>
            </a:r>
            <a:endParaRPr kumimoji="0" lang="ru-RU" sz="12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58496" y="110701"/>
            <a:ext cx="11706895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региональной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разгруппировки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КСГ «Лекарственная терапия при ЗНО </a:t>
            </a:r>
          </a:p>
          <a:p>
            <a:pPr lvl="0" algn="ctr"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(кроме лимфоидной и кроветворной тканей), взрослые  (13 уровень)» в 2020 году </a:t>
            </a:r>
          </a:p>
        </p:txBody>
      </p:sp>
    </p:spTree>
    <p:extLst>
      <p:ext uri="{BB962C8B-B14F-4D97-AF65-F5344CB8AC3E}">
        <p14:creationId xmlns:p14="http://schemas.microsoft.com/office/powerpoint/2010/main" val="13939864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6CFD9C75-B534-4BA6-A55C-3BA1487CB31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91163" y="950108"/>
          <a:ext cx="11611990" cy="3340477"/>
        </p:xfrm>
        <a:graphic>
          <a:graphicData uri="http://schemas.openxmlformats.org/drawingml/2006/table">
            <a:tbl>
              <a:tblPr/>
              <a:tblGrid>
                <a:gridCol w="754602">
                  <a:extLst>
                    <a:ext uri="{9D8B030D-6E8A-4147-A177-3AD203B41FA5}">
                      <a16:colId xmlns:a16="http://schemas.microsoft.com/office/drawing/2014/main" val="1700142237"/>
                    </a:ext>
                  </a:extLst>
                </a:gridCol>
                <a:gridCol w="736846">
                  <a:extLst>
                    <a:ext uri="{9D8B030D-6E8A-4147-A177-3AD203B41FA5}">
                      <a16:colId xmlns:a16="http://schemas.microsoft.com/office/drawing/2014/main" val="425674033"/>
                    </a:ext>
                  </a:extLst>
                </a:gridCol>
                <a:gridCol w="1500326">
                  <a:extLst>
                    <a:ext uri="{9D8B030D-6E8A-4147-A177-3AD203B41FA5}">
                      <a16:colId xmlns:a16="http://schemas.microsoft.com/office/drawing/2014/main" val="3231541291"/>
                    </a:ext>
                  </a:extLst>
                </a:gridCol>
                <a:gridCol w="967667">
                  <a:extLst>
                    <a:ext uri="{9D8B030D-6E8A-4147-A177-3AD203B41FA5}">
                      <a16:colId xmlns:a16="http://schemas.microsoft.com/office/drawing/2014/main" val="4202437856"/>
                    </a:ext>
                  </a:extLst>
                </a:gridCol>
                <a:gridCol w="905522">
                  <a:extLst>
                    <a:ext uri="{9D8B030D-6E8A-4147-A177-3AD203B41FA5}">
                      <a16:colId xmlns:a16="http://schemas.microsoft.com/office/drawing/2014/main" val="1165195909"/>
                    </a:ext>
                  </a:extLst>
                </a:gridCol>
                <a:gridCol w="905522">
                  <a:extLst>
                    <a:ext uri="{9D8B030D-6E8A-4147-A177-3AD203B41FA5}">
                      <a16:colId xmlns:a16="http://schemas.microsoft.com/office/drawing/2014/main" val="4095556944"/>
                    </a:ext>
                  </a:extLst>
                </a:gridCol>
                <a:gridCol w="941033">
                  <a:extLst>
                    <a:ext uri="{9D8B030D-6E8A-4147-A177-3AD203B41FA5}">
                      <a16:colId xmlns:a16="http://schemas.microsoft.com/office/drawing/2014/main" val="4062745098"/>
                    </a:ext>
                  </a:extLst>
                </a:gridCol>
                <a:gridCol w="1340528">
                  <a:extLst>
                    <a:ext uri="{9D8B030D-6E8A-4147-A177-3AD203B41FA5}">
                      <a16:colId xmlns:a16="http://schemas.microsoft.com/office/drawing/2014/main" val="1156117581"/>
                    </a:ext>
                  </a:extLst>
                </a:gridCol>
                <a:gridCol w="1367161">
                  <a:extLst>
                    <a:ext uri="{9D8B030D-6E8A-4147-A177-3AD203B41FA5}">
                      <a16:colId xmlns:a16="http://schemas.microsoft.com/office/drawing/2014/main" val="2103430294"/>
                    </a:ext>
                  </a:extLst>
                </a:gridCol>
                <a:gridCol w="1136342">
                  <a:extLst>
                    <a:ext uri="{9D8B030D-6E8A-4147-A177-3AD203B41FA5}">
                      <a16:colId xmlns:a16="http://schemas.microsoft.com/office/drawing/2014/main" val="332431265"/>
                    </a:ext>
                  </a:extLst>
                </a:gridCol>
                <a:gridCol w="1056441">
                  <a:extLst>
                    <a:ext uri="{9D8B030D-6E8A-4147-A177-3AD203B41FA5}">
                      <a16:colId xmlns:a16="http://schemas.microsoft.com/office/drawing/2014/main" val="3859061613"/>
                    </a:ext>
                  </a:extLst>
                </a:gridCol>
              </a:tblGrid>
              <a:tr h="194932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Условие оказания</a:t>
                      </a:r>
                    </a:p>
                  </a:txBody>
                  <a:tcPr marL="9333" marR="9333" marT="93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A992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 схемы</a:t>
                      </a:r>
                    </a:p>
                  </a:txBody>
                  <a:tcPr marL="9333" marR="9333" marT="93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A992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схемы</a:t>
                      </a:r>
                    </a:p>
                  </a:txBody>
                  <a:tcPr marL="9333" marR="9333" marT="93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A992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</a:p>
                  </a:txBody>
                  <a:tcPr marL="9333" marR="9333" marT="93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A99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Тариф с января по июль (до </a:t>
                      </a:r>
                      <a:r>
                        <a:rPr lang="ru-RU" sz="14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разгруппировки</a:t>
                      </a:r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), рублей</a:t>
                      </a:r>
                    </a:p>
                  </a:txBody>
                  <a:tcPr marL="9333" marR="9333" marT="93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A992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Тариф с августа по декабрь (после </a:t>
                      </a:r>
                      <a:r>
                        <a:rPr lang="ru-RU" sz="14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разгруппировки</a:t>
                      </a:r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), рублей</a:t>
                      </a:r>
                    </a:p>
                  </a:txBody>
                  <a:tcPr marL="9333" marR="9333" marT="93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A992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Разница, рублей</a:t>
                      </a:r>
                    </a:p>
                  </a:txBody>
                  <a:tcPr marL="9333" marR="9333" marT="93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A992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Экономия, тыс. руб.</a:t>
                      </a:r>
                    </a:p>
                  </a:txBody>
                  <a:tcPr marL="9333" marR="9333" marT="93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A9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0611471"/>
                  </a:ext>
                </a:extLst>
              </a:tr>
              <a:tr h="9561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января по июль</a:t>
                      </a:r>
                    </a:p>
                  </a:txBody>
                  <a:tcPr marL="9333" marR="9333" marT="93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A99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августа по декабрь</a:t>
                      </a:r>
                    </a:p>
                  </a:txBody>
                  <a:tcPr marL="9333" marR="9333" marT="93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A99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33" marR="9333" marT="93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33" marR="9333" marT="93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33" marR="9333" marT="93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33" marR="9333" marT="93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6275309"/>
                  </a:ext>
                </a:extLst>
              </a:tr>
              <a:tr h="7649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Общее количество случаев </a:t>
                      </a:r>
                    </a:p>
                  </a:txBody>
                  <a:tcPr marL="9333" marR="9333" marT="93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A9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Среднее количество случаев в месяц</a:t>
                      </a:r>
                    </a:p>
                  </a:txBody>
                  <a:tcPr marL="9333" marR="9333" marT="93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A9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Общее количество случаев </a:t>
                      </a:r>
                    </a:p>
                  </a:txBody>
                  <a:tcPr marL="9333" marR="9333" marT="93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A9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Среднее количество случаев в месяц</a:t>
                      </a:r>
                    </a:p>
                  </a:txBody>
                  <a:tcPr marL="9333" marR="9333" marT="93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A99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2274277"/>
                  </a:ext>
                </a:extLst>
              </a:tr>
              <a:tr h="38247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КС</a:t>
                      </a:r>
                    </a:p>
                  </a:txBody>
                  <a:tcPr marL="9333" marR="9333" marT="93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sh662</a:t>
                      </a:r>
                    </a:p>
                  </a:txBody>
                  <a:tcPr marL="9333" marR="9333" marT="93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Ниволумаб 480 мг в 1-й день; цикл 28 дней</a:t>
                      </a:r>
                    </a:p>
                  </a:txBody>
                  <a:tcPr marL="9333" marR="9333" marT="93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1 620</a:t>
                      </a:r>
                    </a:p>
                  </a:txBody>
                  <a:tcPr marL="9333" marR="9333" marT="93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231</a:t>
                      </a:r>
                    </a:p>
                  </a:txBody>
                  <a:tcPr marL="9333" marR="9333" marT="93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826</a:t>
                      </a:r>
                    </a:p>
                  </a:txBody>
                  <a:tcPr marL="9333" marR="9333" marT="93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165</a:t>
                      </a:r>
                    </a:p>
                  </a:txBody>
                  <a:tcPr marL="9333" marR="9333" marT="93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772 761</a:t>
                      </a:r>
                    </a:p>
                  </a:txBody>
                  <a:tcPr marL="9333" marR="9333" marT="93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472 740</a:t>
                      </a:r>
                    </a:p>
                  </a:txBody>
                  <a:tcPr marL="9333" marR="9333" marT="93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300 021</a:t>
                      </a:r>
                    </a:p>
                  </a:txBody>
                  <a:tcPr marL="9333" marR="9333" marT="93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247 817,3</a:t>
                      </a:r>
                    </a:p>
                  </a:txBody>
                  <a:tcPr marL="9333" marR="9333" marT="93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9241744"/>
                  </a:ext>
                </a:extLst>
              </a:tr>
              <a:tr h="38247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ДС</a:t>
                      </a:r>
                    </a:p>
                  </a:txBody>
                  <a:tcPr marL="9333" marR="9333" marT="93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sh662</a:t>
                      </a:r>
                    </a:p>
                  </a:txBody>
                  <a:tcPr marL="9333" marR="9333" marT="93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Ниволумаб 480 мг в 1-й день; цикл 28 дней</a:t>
                      </a:r>
                    </a:p>
                  </a:txBody>
                  <a:tcPr marL="9333" marR="9333" marT="93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845</a:t>
                      </a:r>
                    </a:p>
                  </a:txBody>
                  <a:tcPr marL="9333" marR="9333" marT="93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121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33" marR="9333" marT="93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596</a:t>
                      </a:r>
                    </a:p>
                  </a:txBody>
                  <a:tcPr marL="9333" marR="9333" marT="93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119</a:t>
                      </a:r>
                    </a:p>
                  </a:txBody>
                  <a:tcPr marL="9333" marR="9333" marT="93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668 453</a:t>
                      </a:r>
                    </a:p>
                  </a:txBody>
                  <a:tcPr marL="9333" marR="9333" marT="93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429 753</a:t>
                      </a:r>
                    </a:p>
                  </a:txBody>
                  <a:tcPr marL="9333" marR="9333" marT="93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238 700</a:t>
                      </a:r>
                    </a:p>
                  </a:txBody>
                  <a:tcPr marL="9333" marR="9333" marT="93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142 265,2</a:t>
                      </a:r>
                    </a:p>
                  </a:txBody>
                  <a:tcPr marL="9333" marR="9333" marT="93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518858"/>
                  </a:ext>
                </a:extLst>
              </a:tr>
            </a:tbl>
          </a:graphicData>
        </a:graphic>
      </p:graphicFrame>
      <p:sp>
        <p:nvSpPr>
          <p:cNvPr id="3" name="Стрелка: вниз 2">
            <a:extLst>
              <a:ext uri="{FF2B5EF4-FFF2-40B4-BE49-F238E27FC236}">
                <a16:creationId xmlns:a16="http://schemas.microsoft.com/office/drawing/2014/main" id="{551C19A0-EEBD-4377-A80B-83CF6D4CD415}"/>
              </a:ext>
            </a:extLst>
          </p:cNvPr>
          <p:cNvSpPr/>
          <p:nvPr/>
        </p:nvSpPr>
        <p:spPr>
          <a:xfrm>
            <a:off x="11138646" y="4414047"/>
            <a:ext cx="421341" cy="484094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CCAFFD33-37DF-4764-BEB9-26DB9792A866}"/>
              </a:ext>
            </a:extLst>
          </p:cNvPr>
          <p:cNvSpPr/>
          <p:nvPr/>
        </p:nvSpPr>
        <p:spPr>
          <a:xfrm>
            <a:off x="10649547" y="5111179"/>
            <a:ext cx="1399537" cy="690269"/>
          </a:xfrm>
          <a:prstGeom prst="rect">
            <a:avLst/>
          </a:prstGeom>
          <a:solidFill>
            <a:schemeClr val="bg1"/>
          </a:solidFill>
          <a:ln w="28575">
            <a:solidFill>
              <a:srgbClr val="07A9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390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млн.рублей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EFA1CD8-9F04-4CC9-B458-198602CDC4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876145" y="4387631"/>
            <a:ext cx="1310561" cy="115674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85105" y="147005"/>
            <a:ext cx="11706895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 экономического эффекта от региональной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разгруппировки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2020 году</a:t>
            </a:r>
          </a:p>
        </p:txBody>
      </p:sp>
    </p:spTree>
    <p:extLst>
      <p:ext uri="{BB962C8B-B14F-4D97-AF65-F5344CB8AC3E}">
        <p14:creationId xmlns:p14="http://schemas.microsoft.com/office/powerpoint/2010/main" val="17931604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3E8E7414-A8AF-40ED-8481-2E4828741A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63527" y="975167"/>
            <a:ext cx="6096000" cy="2459065"/>
          </a:xfrm>
        </p:spPr>
        <p:txBody>
          <a:bodyPr>
            <a:noAutofit/>
          </a:bodyPr>
          <a:lstStyle/>
          <a:p>
            <a:pPr>
              <a:lnSpc>
                <a:spcPct val="220000"/>
              </a:lnSpc>
            </a:pPr>
            <a:r>
              <a:rPr lang="ru-RU" sz="1600" b="1" dirty="0">
                <a:solidFill>
                  <a:schemeClr val="tx1"/>
                </a:solidFill>
                <a:latin typeface="Biocad Display"/>
              </a:rPr>
              <a:t>биологический лекарственный препарат, чья первичная структура (последовательность расположения аминокислотных остатков в белке) идентична зарегистрированному оригинальному (референтному) препарату, при этом биологическая активность, эффективность и безопасность </a:t>
            </a:r>
            <a:r>
              <a:rPr lang="ru-RU" sz="1600" b="1" dirty="0" err="1">
                <a:solidFill>
                  <a:schemeClr val="tx1"/>
                </a:solidFill>
                <a:latin typeface="Biocad Display"/>
              </a:rPr>
              <a:t>рефернтного</a:t>
            </a:r>
            <a:r>
              <a:rPr lang="ru-RU" sz="1600" b="1" dirty="0">
                <a:solidFill>
                  <a:schemeClr val="tx1"/>
                </a:solidFill>
                <a:latin typeface="Biocad Display"/>
              </a:rPr>
              <a:t> препарата и </a:t>
            </a:r>
            <a:r>
              <a:rPr lang="ru-RU" sz="1600" b="1" dirty="0" err="1">
                <a:solidFill>
                  <a:schemeClr val="tx1"/>
                </a:solidFill>
                <a:latin typeface="Biocad Display"/>
              </a:rPr>
              <a:t>биоаналога</a:t>
            </a:r>
            <a:r>
              <a:rPr lang="ru-RU" sz="1600" b="1" dirty="0">
                <a:solidFill>
                  <a:schemeClr val="tx1"/>
                </a:solidFill>
                <a:latin typeface="Biocad Display"/>
              </a:rPr>
              <a:t> сопоставимы, что доказывается в сравнительных доклинических и клинических исследованиях</a:t>
            </a:r>
            <a:br>
              <a:rPr lang="ru-RU" sz="1600" b="1" dirty="0">
                <a:solidFill>
                  <a:schemeClr val="tx1"/>
                </a:solidFill>
                <a:latin typeface="Biocad Display"/>
              </a:rPr>
            </a:br>
            <a:endParaRPr lang="ru-RU" sz="1600" b="1" dirty="0">
              <a:solidFill>
                <a:schemeClr val="tx1"/>
              </a:solidFill>
              <a:latin typeface="Biocad Display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3381C1D-6867-4FA1-B635-F20FDF224F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491" y="857250"/>
            <a:ext cx="5829300" cy="51435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B5DAF1A-6FA0-47DA-8716-4B302406D0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" y="857250"/>
            <a:ext cx="58293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6449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5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72ED2A4B-82E2-91DD-D1AC-089A0091DB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7464" y="397230"/>
            <a:ext cx="2843299" cy="2843299"/>
          </a:xfrm>
          <a:prstGeom prst="rect">
            <a:avLst/>
          </a:prstGeom>
        </p:spPr>
      </p:pic>
      <p:sp>
        <p:nvSpPr>
          <p:cNvPr id="5" name="Заголовок 2">
            <a:extLst>
              <a:ext uri="{FF2B5EF4-FFF2-40B4-BE49-F238E27FC236}">
                <a16:creationId xmlns:a16="http://schemas.microsoft.com/office/drawing/2014/main" id="{C9CE230A-BAE2-597C-0DB3-CCF01006166D}"/>
              </a:ext>
            </a:extLst>
          </p:cNvPr>
          <p:cNvSpPr txBox="1">
            <a:spLocks/>
          </p:cNvSpPr>
          <p:nvPr/>
        </p:nvSpPr>
        <p:spPr>
          <a:xfrm>
            <a:off x="1564544" y="126620"/>
            <a:ext cx="10440000" cy="899504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rmAutofit fontScale="45000" lnSpcReduction="20000"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>
              <a:defRPr/>
            </a:pPr>
            <a:r>
              <a:rPr lang="ru-RU">
                <a:solidFill>
                  <a:srgbClr val="0F2654"/>
                </a:solidFill>
              </a:rPr>
              <a:t>ПЕМБРОРИА ®</a:t>
            </a:r>
            <a:r>
              <a:rPr lang="en-US">
                <a:solidFill>
                  <a:srgbClr val="0F2654"/>
                </a:solidFill>
                <a:latin typeface="Biocad Display"/>
              </a:rPr>
              <a:t> - </a:t>
            </a:r>
            <a:r>
              <a:rPr lang="ru-RU">
                <a:solidFill>
                  <a:srgbClr val="0F2654"/>
                </a:solidFill>
              </a:rPr>
              <a:t>первый в мире биосимиляр пембролизумаба!​</a:t>
            </a:r>
            <a:r>
              <a:rPr lang="en-US">
                <a:solidFill>
                  <a:srgbClr val="0F2654"/>
                </a:solidFill>
                <a:latin typeface="Biocad Display"/>
              </a:rPr>
              <a:t/>
            </a:r>
            <a:br>
              <a:rPr lang="en-US">
                <a:solidFill>
                  <a:srgbClr val="0F2654"/>
                </a:solidFill>
                <a:latin typeface="Biocad Display"/>
              </a:rPr>
            </a:br>
            <a:r>
              <a:rPr lang="en-US">
                <a:solidFill>
                  <a:srgbClr val="0F2654"/>
                </a:solidFill>
                <a:latin typeface="Biocad Display"/>
              </a:rPr>
              <a:t/>
            </a:r>
            <a:br>
              <a:rPr lang="en-US">
                <a:solidFill>
                  <a:srgbClr val="0F2654"/>
                </a:solidFill>
                <a:latin typeface="Biocad Display"/>
              </a:rPr>
            </a:br>
            <a:endParaRPr lang="ru-RU" dirty="0">
              <a:solidFill>
                <a:srgbClr val="0F2654"/>
              </a:solidFill>
            </a:endParaRPr>
          </a:p>
        </p:txBody>
      </p:sp>
      <p:sp>
        <p:nvSpPr>
          <p:cNvPr id="6" name="Текст 2">
            <a:extLst>
              <a:ext uri="{FF2B5EF4-FFF2-40B4-BE49-F238E27FC236}">
                <a16:creationId xmlns:a16="http://schemas.microsoft.com/office/drawing/2014/main" id="{C02EC686-C7EE-26A9-52A5-6FBA2B133437}"/>
              </a:ext>
            </a:extLst>
          </p:cNvPr>
          <p:cNvSpPr txBox="1">
            <a:spLocks/>
          </p:cNvSpPr>
          <p:nvPr/>
        </p:nvSpPr>
        <p:spPr>
          <a:xfrm>
            <a:off x="144643" y="4357992"/>
            <a:ext cx="2455390" cy="93656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 spc="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spc="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 spc="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 spc="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 spc="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r>
              <a:rPr lang="en-US" sz="3200" b="1" dirty="0">
                <a:solidFill>
                  <a:srgbClr val="FA6369"/>
                </a:solidFill>
                <a:latin typeface="Calibri" panose="020F0502020204030204"/>
              </a:rPr>
              <a:t>1</a:t>
            </a:r>
            <a:r>
              <a:rPr lang="ru-RU" sz="3200" b="1" dirty="0">
                <a:solidFill>
                  <a:srgbClr val="FA6369"/>
                </a:solidFill>
                <a:latin typeface="Calibri" panose="020F0502020204030204"/>
              </a:rPr>
              <a:t>3</a:t>
            </a:r>
            <a:r>
              <a:rPr lang="ru-RU" sz="32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r>
              <a:rPr lang="ru-RU" b="1" dirty="0">
                <a:solidFill>
                  <a:srgbClr val="002060"/>
                </a:solidFill>
                <a:latin typeface="Calibri" panose="020F0502020204030204"/>
              </a:rPr>
              <a:t>Нозологий</a:t>
            </a:r>
          </a:p>
          <a:p>
            <a:endParaRPr lang="ru-RU" dirty="0"/>
          </a:p>
        </p:txBody>
      </p:sp>
      <p:sp>
        <p:nvSpPr>
          <p:cNvPr id="7" name="Текст 2">
            <a:extLst>
              <a:ext uri="{FF2B5EF4-FFF2-40B4-BE49-F238E27FC236}">
                <a16:creationId xmlns:a16="http://schemas.microsoft.com/office/drawing/2014/main" id="{B3370B60-F838-8C75-0859-A84ECEE2542D}"/>
              </a:ext>
            </a:extLst>
          </p:cNvPr>
          <p:cNvSpPr txBox="1">
            <a:spLocks/>
          </p:cNvSpPr>
          <p:nvPr/>
        </p:nvSpPr>
        <p:spPr bwMode="auto">
          <a:xfrm>
            <a:off x="4594786" y="4318912"/>
            <a:ext cx="2455390" cy="1322375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Biocad Display" panose="02000000000000000000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Biocad Display" panose="02000000000000000000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Biocad Display" panose="02000000000000000000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Biocad Display" panose="02000000000000000000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r>
              <a:rPr lang="ru-RU" sz="3200" b="1" dirty="0">
                <a:solidFill>
                  <a:srgbClr val="FA6369"/>
                </a:solidFill>
                <a:latin typeface="Calibri" panose="020F0502020204030204"/>
              </a:rPr>
              <a:t>24</a:t>
            </a:r>
            <a:r>
              <a:rPr lang="ru-RU" sz="32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</a:p>
          <a:p>
            <a:pPr lvl="0"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r>
              <a:rPr lang="ru-RU" b="1" dirty="0">
                <a:solidFill>
                  <a:srgbClr val="002060"/>
                </a:solidFill>
                <a:latin typeface="Calibri" panose="020F0502020204030204"/>
              </a:rPr>
              <a:t>Показания</a:t>
            </a:r>
          </a:p>
          <a:p>
            <a:pPr lvl="0"/>
            <a:endParaRPr lang="ru-RU" dirty="0"/>
          </a:p>
        </p:txBody>
      </p:sp>
      <p:sp>
        <p:nvSpPr>
          <p:cNvPr id="8" name="Текст 2">
            <a:extLst>
              <a:ext uri="{FF2B5EF4-FFF2-40B4-BE49-F238E27FC236}">
                <a16:creationId xmlns:a16="http://schemas.microsoft.com/office/drawing/2014/main" id="{6D320093-49B4-1D30-3F4F-6DD9297143CE}"/>
              </a:ext>
            </a:extLst>
          </p:cNvPr>
          <p:cNvSpPr txBox="1">
            <a:spLocks/>
          </p:cNvSpPr>
          <p:nvPr/>
        </p:nvSpPr>
        <p:spPr bwMode="auto">
          <a:xfrm>
            <a:off x="9217464" y="4381152"/>
            <a:ext cx="2455390" cy="1000737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Biocad Display" panose="02000000000000000000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Biocad Display" panose="02000000000000000000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Biocad Display" panose="02000000000000000000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Biocad Display" panose="02000000000000000000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r>
              <a:rPr lang="ru-RU" sz="3200" b="1" dirty="0">
                <a:solidFill>
                  <a:srgbClr val="FA6369"/>
                </a:solidFill>
                <a:latin typeface="Calibri" panose="020F0502020204030204"/>
              </a:rPr>
              <a:t>&gt;4</a:t>
            </a:r>
            <a:r>
              <a:rPr lang="en-US" sz="3200" b="1" dirty="0">
                <a:solidFill>
                  <a:srgbClr val="FA6369"/>
                </a:solidFill>
                <a:latin typeface="Calibri" panose="020F0502020204030204"/>
              </a:rPr>
              <a:t>6</a:t>
            </a:r>
            <a:r>
              <a:rPr lang="ru-RU" sz="3200" b="1" dirty="0">
                <a:solidFill>
                  <a:srgbClr val="FA6369"/>
                </a:solidFill>
                <a:latin typeface="Calibri" panose="020F0502020204030204"/>
              </a:rPr>
              <a:t>000</a:t>
            </a:r>
            <a:r>
              <a:rPr lang="ru-RU" sz="32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</a:p>
          <a:p>
            <a:pPr lvl="0"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r>
              <a:rPr lang="ru-RU" b="1" dirty="0">
                <a:solidFill>
                  <a:srgbClr val="002060"/>
                </a:solidFill>
                <a:latin typeface="Calibri" panose="020F0502020204030204"/>
              </a:rPr>
              <a:t>пациентов</a:t>
            </a:r>
          </a:p>
          <a:p>
            <a:pPr lvl="0"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endParaRPr lang="ru-RU" b="1" dirty="0">
              <a:solidFill>
                <a:srgbClr val="002060"/>
              </a:solidFill>
              <a:latin typeface="Calibri" panose="020F0502020204030204"/>
            </a:endParaRPr>
          </a:p>
          <a:p>
            <a:pPr lvl="0"/>
            <a:endParaRPr lang="ru-RU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6ABD102B-9FE0-4997-88FE-4D8120B2CAF7}"/>
              </a:ext>
            </a:extLst>
          </p:cNvPr>
          <p:cNvSpPr/>
          <p:nvPr/>
        </p:nvSpPr>
        <p:spPr>
          <a:xfrm>
            <a:off x="1342095" y="5479996"/>
            <a:ext cx="951599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 err="1">
                <a:solidFill>
                  <a:srgbClr val="1A1B1D"/>
                </a:solidFill>
                <a:latin typeface="Rubik"/>
              </a:rPr>
              <a:t>Пембролизумаб</a:t>
            </a:r>
            <a:r>
              <a:rPr lang="ru-RU" sz="1600" i="1" dirty="0">
                <a:solidFill>
                  <a:srgbClr val="1A1B1D"/>
                </a:solidFill>
                <a:latin typeface="Rubik"/>
              </a:rPr>
              <a:t> является ингибитором PD-1-рецепторов, блокирование которых помогает организму лучше распознавать опухолевые клетки и бороться с ними с помощью собственного иммунитета. Препарат используется для терапии более чем десяти онкологических заболеваний, включая меланому, рак легкого, почки, эндометрия, шейки матки, а также рак головы и шеи</a:t>
            </a:r>
            <a:endParaRPr lang="ru-RU" sz="1600" i="1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A969ABC-B8AF-47B8-9CE2-73FFDF048F07}"/>
              </a:ext>
            </a:extLst>
          </p:cNvPr>
          <p:cNvSpPr/>
          <p:nvPr/>
        </p:nvSpPr>
        <p:spPr>
          <a:xfrm>
            <a:off x="114400" y="3346586"/>
            <a:ext cx="12077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>
                <a:solidFill>
                  <a:srgbClr val="1A1B1D"/>
                </a:solidFill>
                <a:latin typeface="Rubik"/>
              </a:rPr>
              <a:t>Это первый </a:t>
            </a:r>
            <a:r>
              <a:rPr lang="ru-RU" sz="1600" i="1" dirty="0" err="1">
                <a:solidFill>
                  <a:srgbClr val="1A1B1D"/>
                </a:solidFill>
                <a:latin typeface="Rubik"/>
              </a:rPr>
              <a:t>биоаналог</a:t>
            </a:r>
            <a:r>
              <a:rPr lang="ru-RU" sz="1600" i="1" dirty="0">
                <a:solidFill>
                  <a:srgbClr val="1A1B1D"/>
                </a:solidFill>
                <a:latin typeface="Rubik"/>
              </a:rPr>
              <a:t> оригинального препарата «</a:t>
            </a:r>
            <a:r>
              <a:rPr lang="ru-RU" sz="1600" i="1" dirty="0" err="1">
                <a:solidFill>
                  <a:srgbClr val="1A1B1D"/>
                </a:solidFill>
                <a:latin typeface="Rubik"/>
              </a:rPr>
              <a:t>Китруда</a:t>
            </a:r>
            <a:r>
              <a:rPr lang="ru-RU" sz="1600" i="1" dirty="0">
                <a:solidFill>
                  <a:srgbClr val="1A1B1D"/>
                </a:solidFill>
                <a:latin typeface="Rubik"/>
              </a:rPr>
              <a:t>» компании MSD (в США и Канаде — </a:t>
            </a:r>
            <a:r>
              <a:rPr lang="ru-RU" sz="1600" i="1" dirty="0" err="1">
                <a:solidFill>
                  <a:srgbClr val="1A1B1D"/>
                </a:solidFill>
                <a:latin typeface="Rubik"/>
              </a:rPr>
              <a:t>Merck&amp;Co</a:t>
            </a:r>
            <a:r>
              <a:rPr lang="ru-RU" sz="1600" i="1" dirty="0">
                <a:solidFill>
                  <a:srgbClr val="1A1B1D"/>
                </a:solidFill>
                <a:latin typeface="Rubik"/>
              </a:rPr>
              <a:t>). Препарат «</a:t>
            </a:r>
            <a:r>
              <a:rPr lang="ru-RU" sz="1600" i="1" dirty="0" err="1">
                <a:solidFill>
                  <a:srgbClr val="1A1B1D"/>
                </a:solidFill>
                <a:latin typeface="Rubik"/>
              </a:rPr>
              <a:t>Китруда</a:t>
            </a:r>
            <a:r>
              <a:rPr lang="ru-RU" sz="1600" i="1" dirty="0">
                <a:solidFill>
                  <a:srgbClr val="1A1B1D"/>
                </a:solidFill>
                <a:latin typeface="Rubik"/>
              </a:rPr>
              <a:t>» впервые был одобрен в 2014 году в США для лечения распространенной или неоперабельной меланомы. В России он зарегистрирован в ноябре 2016 года. Патентная защита на «</a:t>
            </a:r>
            <a:r>
              <a:rPr lang="ru-RU" sz="1600" i="1" dirty="0" err="1">
                <a:solidFill>
                  <a:srgbClr val="1A1B1D"/>
                </a:solidFill>
                <a:latin typeface="Rubik"/>
              </a:rPr>
              <a:t>Китруду</a:t>
            </a:r>
            <a:r>
              <a:rPr lang="ru-RU" sz="1600" i="1" dirty="0">
                <a:solidFill>
                  <a:srgbClr val="1A1B1D"/>
                </a:solidFill>
                <a:latin typeface="Rubik"/>
              </a:rPr>
              <a:t>» истекает в 2028 году. </a:t>
            </a:r>
          </a:p>
          <a:p>
            <a:r>
              <a:rPr lang="ru-RU" sz="1600" i="1" dirty="0">
                <a:solidFill>
                  <a:srgbClr val="1A1B1D"/>
                </a:solidFill>
                <a:latin typeface="Rubik"/>
              </a:rPr>
              <a:t>При этом со стороны BIOCAD нарушений патентных конфигураций в отношении </a:t>
            </a:r>
            <a:r>
              <a:rPr lang="ru-RU" sz="1600" i="1" dirty="0" err="1">
                <a:solidFill>
                  <a:srgbClr val="1A1B1D"/>
                </a:solidFill>
                <a:latin typeface="Rubik"/>
              </a:rPr>
              <a:t>пембролизумаба</a:t>
            </a:r>
            <a:r>
              <a:rPr lang="ru-RU" sz="1600" i="1" dirty="0">
                <a:solidFill>
                  <a:srgbClr val="1A1B1D"/>
                </a:solidFill>
                <a:latin typeface="Rubik"/>
              </a:rPr>
              <a:t> нет.</a:t>
            </a:r>
            <a:endParaRPr lang="ru-RU" sz="1600" i="1" dirty="0"/>
          </a:p>
        </p:txBody>
      </p:sp>
      <p:pic>
        <p:nvPicPr>
          <p:cNvPr id="11" name="Picture 4" descr="Китруда инструкция по применению - концентрат. Дозировка,противопоказания и  аналоги -MedZai.net">
            <a:extLst>
              <a:ext uri="{FF2B5EF4-FFF2-40B4-BE49-F238E27FC236}">
                <a16:creationId xmlns:a16="http://schemas.microsoft.com/office/drawing/2014/main" id="{713ADC80-2964-4FA5-8C2C-B6C3DB9E86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603" y="1012089"/>
            <a:ext cx="1301751" cy="1744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США сделали ставку на военно-политическое противостояние с Россией">
            <a:extLst>
              <a:ext uri="{FF2B5EF4-FFF2-40B4-BE49-F238E27FC236}">
                <a16:creationId xmlns:a16="http://schemas.microsoft.com/office/drawing/2014/main" id="{F6726EDF-8952-459A-8093-039624F511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1019" y="1012089"/>
            <a:ext cx="3402982" cy="1613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86631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53C71B7C-7EDD-4C4E-AB9C-C526B059448C}"/>
              </a:ext>
            </a:extLst>
          </p:cNvPr>
          <p:cNvCxnSpPr>
            <a:cxnSpLocks/>
          </p:cNvCxnSpPr>
          <p:nvPr/>
        </p:nvCxnSpPr>
        <p:spPr>
          <a:xfrm flipH="1">
            <a:off x="4906379" y="1106889"/>
            <a:ext cx="351157" cy="264205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2831B789-7847-44D9-98C9-677AC51354FD}"/>
              </a:ext>
            </a:extLst>
          </p:cNvPr>
          <p:cNvCxnSpPr>
            <a:cxnSpLocks/>
          </p:cNvCxnSpPr>
          <p:nvPr/>
        </p:nvCxnSpPr>
        <p:spPr>
          <a:xfrm>
            <a:off x="6405369" y="1110022"/>
            <a:ext cx="310018" cy="291649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D1B759A-DEB7-418E-A10B-E1E4CE70B287}"/>
              </a:ext>
            </a:extLst>
          </p:cNvPr>
          <p:cNvSpPr/>
          <p:nvPr/>
        </p:nvSpPr>
        <p:spPr>
          <a:xfrm>
            <a:off x="4906379" y="690050"/>
            <a:ext cx="1809008" cy="548296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Пембролизумаб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(МНН)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CB9A1C94-CAE0-448A-8A52-3D9A32F5E183}"/>
              </a:ext>
            </a:extLst>
          </p:cNvPr>
          <p:cNvSpPr/>
          <p:nvPr/>
        </p:nvSpPr>
        <p:spPr>
          <a:xfrm>
            <a:off x="452479" y="1384183"/>
            <a:ext cx="5346147" cy="66123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fontAlgn="ctr">
              <a:defRPr/>
            </a:pPr>
            <a:r>
              <a:rPr lang="ru-RU" sz="1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Китруда</a:t>
            </a: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(ТН) -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170 475,25 руб. (с НДС)</a:t>
            </a:r>
          </a:p>
          <a:p>
            <a:pPr lvl="0" algn="ctr" fontAlgn="ctr">
              <a:defRPr/>
            </a:pP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мг/мл, флакон 4 мл, ООО «МСД </a:t>
            </a:r>
            <a:r>
              <a:rPr lang="ru-RU" sz="1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Фармасьютикалс</a:t>
            </a: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7480B626-B4C5-40F9-B204-DE486A71DFBD}"/>
              </a:ext>
            </a:extLst>
          </p:cNvPr>
          <p:cNvSpPr/>
          <p:nvPr/>
        </p:nvSpPr>
        <p:spPr>
          <a:xfrm>
            <a:off x="6121603" y="1401671"/>
            <a:ext cx="5346147" cy="64374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fontAlgn="ctr">
              <a:defRPr/>
            </a:pPr>
            <a:r>
              <a:rPr lang="ru-RU" sz="1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Пемброриа</a:t>
            </a: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(ТН) - 1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27 856,41 руб. (с НДС)</a:t>
            </a:r>
          </a:p>
          <a:p>
            <a:pPr lvl="0" algn="ctr" fontAlgn="ctr">
              <a:defRPr/>
            </a:pP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мг/мл, флакон 4 мл, АО «БИОКАД»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6A8942B3-19D0-4382-B6E0-346CF460ADCE}"/>
              </a:ext>
            </a:extLst>
          </p:cNvPr>
          <p:cNvSpPr/>
          <p:nvPr/>
        </p:nvSpPr>
        <p:spPr>
          <a:xfrm>
            <a:off x="4361096" y="2036476"/>
            <a:ext cx="31530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 err="1">
                <a:latin typeface="Arial" panose="020B0604020202020204" pitchFamily="34" charset="0"/>
              </a:rPr>
              <a:t>Моносхемы</a:t>
            </a:r>
            <a:r>
              <a:rPr lang="ru-RU" b="1" u="sng" dirty="0">
                <a:latin typeface="Arial" panose="020B0604020202020204" pitchFamily="34" charset="0"/>
              </a:rPr>
              <a:t> </a:t>
            </a:r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sh0504</a:t>
            </a:r>
            <a:r>
              <a:rPr lang="ru-RU" b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sh0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876:</a:t>
            </a:r>
            <a:endParaRPr lang="ru-RU" b="1" u="sng" dirty="0"/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4673988A-2AC4-42CE-A77D-E47CCDDE375C}"/>
              </a:ext>
            </a:extLst>
          </p:cNvPr>
          <p:cNvSpPr/>
          <p:nvPr/>
        </p:nvSpPr>
        <p:spPr>
          <a:xfrm>
            <a:off x="66554" y="2355474"/>
            <a:ext cx="74586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AutoNum type="arabicPeriod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sh0504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Пембролизумаб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200 мг в 1-й день; цикл 21 день, 2 флакона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1A5D8B5B-0BD6-45B8-B534-FA44315293C1}"/>
              </a:ext>
            </a:extLst>
          </p:cNvPr>
          <p:cNvSpPr/>
          <p:nvPr/>
        </p:nvSpPr>
        <p:spPr>
          <a:xfrm>
            <a:off x="66554" y="4077918"/>
            <a:ext cx="65489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sh0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876,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Пембролизумаб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400 мг в/в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1-й день; цикл 42 дня  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EB8E7E70-6250-4071-B50F-7DCF7B0A2556}"/>
              </a:ext>
            </a:extLst>
          </p:cNvPr>
          <p:cNvSpPr/>
          <p:nvPr/>
        </p:nvSpPr>
        <p:spPr>
          <a:xfrm>
            <a:off x="7812901" y="2392732"/>
            <a:ext cx="1963550" cy="2916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19.139, ds19.111</a:t>
            </a: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7CF9C21A-0407-40E7-874E-142082211755}"/>
              </a:ext>
            </a:extLst>
          </p:cNvPr>
          <p:cNvSpPr/>
          <p:nvPr/>
        </p:nvSpPr>
        <p:spPr>
          <a:xfrm>
            <a:off x="3122261" y="2893337"/>
            <a:ext cx="1963552" cy="10411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algn="ctr" font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Разница в стоимости препаратов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fontAlgn="ctr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85 237,68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31" name="Таблица 30">
            <a:extLst>
              <a:ext uri="{FF2B5EF4-FFF2-40B4-BE49-F238E27FC236}">
                <a16:creationId xmlns:a16="http://schemas.microsoft.com/office/drawing/2014/main" id="{86856FF2-B740-4A4B-85B1-71DB2D3FDBC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17754" y="2874337"/>
          <a:ext cx="2035364" cy="97938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017682">
                  <a:extLst>
                    <a:ext uri="{9D8B030D-6E8A-4147-A177-3AD203B41FA5}">
                      <a16:colId xmlns:a16="http://schemas.microsoft.com/office/drawing/2014/main" val="1461547780"/>
                    </a:ext>
                  </a:extLst>
                </a:gridCol>
                <a:gridCol w="1017682">
                  <a:extLst>
                    <a:ext uri="{9D8B030D-6E8A-4147-A177-3AD203B41FA5}">
                      <a16:colId xmlns:a16="http://schemas.microsoft.com/office/drawing/2014/main" val="3479600824"/>
                    </a:ext>
                  </a:extLst>
                </a:gridCol>
              </a:tblGrid>
              <a:tr h="368426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Стоимость препаратов по схеме, рублей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4123863"/>
                  </a:ext>
                </a:extLst>
              </a:tr>
              <a:tr h="30049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Китруда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340 950,50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1426865"/>
                  </a:ext>
                </a:extLst>
              </a:tr>
              <a:tr h="3104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Пемброриа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255 712,82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80773657"/>
                  </a:ext>
                </a:extLst>
              </a:tr>
            </a:tbl>
          </a:graphicData>
        </a:graphic>
      </p:graphicFrame>
      <p:cxnSp>
        <p:nvCxnSpPr>
          <p:cNvPr id="33" name="Прямая со стрелкой 32">
            <a:extLst>
              <a:ext uri="{FF2B5EF4-FFF2-40B4-BE49-F238E27FC236}">
                <a16:creationId xmlns:a16="http://schemas.microsoft.com/office/drawing/2014/main" id="{5C352903-DAEC-4AC4-84DB-4CDAC5740055}"/>
              </a:ext>
            </a:extLst>
          </p:cNvPr>
          <p:cNvCxnSpPr>
            <a:cxnSpLocks/>
          </p:cNvCxnSpPr>
          <p:nvPr/>
        </p:nvCxnSpPr>
        <p:spPr>
          <a:xfrm>
            <a:off x="2374231" y="3345792"/>
            <a:ext cx="664780" cy="0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0CAA908A-6995-48C4-81B0-8F63DF03D76E}"/>
              </a:ext>
            </a:extLst>
          </p:cNvPr>
          <p:cNvSpPr/>
          <p:nvPr/>
        </p:nvSpPr>
        <p:spPr>
          <a:xfrm>
            <a:off x="5959987" y="2924516"/>
            <a:ext cx="1398769" cy="9030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algn="ctr" font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пациентов</a:t>
            </a:r>
          </a:p>
          <a:p>
            <a:pPr algn="ctr" font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3 872</a:t>
            </a: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36" name="Прямая со стрелкой 35">
            <a:extLst>
              <a:ext uri="{FF2B5EF4-FFF2-40B4-BE49-F238E27FC236}">
                <a16:creationId xmlns:a16="http://schemas.microsoft.com/office/drawing/2014/main" id="{14776CEA-664F-4B5F-B0BD-57E1040A60E7}"/>
              </a:ext>
            </a:extLst>
          </p:cNvPr>
          <p:cNvCxnSpPr>
            <a:cxnSpLocks/>
          </p:cNvCxnSpPr>
          <p:nvPr/>
        </p:nvCxnSpPr>
        <p:spPr>
          <a:xfrm>
            <a:off x="5133846" y="3345792"/>
            <a:ext cx="664780" cy="0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62D70857-101B-4C93-B0E1-9F61490FC51D}"/>
              </a:ext>
            </a:extLst>
          </p:cNvPr>
          <p:cNvSpPr/>
          <p:nvPr/>
        </p:nvSpPr>
        <p:spPr>
          <a:xfrm>
            <a:off x="8232930" y="2912519"/>
            <a:ext cx="1963551" cy="9030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algn="ctr" fontAlgn="ctr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330,0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рублей</a:t>
            </a: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38" name="Прямая со стрелкой 37">
            <a:extLst>
              <a:ext uri="{FF2B5EF4-FFF2-40B4-BE49-F238E27FC236}">
                <a16:creationId xmlns:a16="http://schemas.microsoft.com/office/drawing/2014/main" id="{97BA1F26-5B9D-4DBC-A55E-49362441FC86}"/>
              </a:ext>
            </a:extLst>
          </p:cNvPr>
          <p:cNvCxnSpPr>
            <a:cxnSpLocks/>
          </p:cNvCxnSpPr>
          <p:nvPr/>
        </p:nvCxnSpPr>
        <p:spPr>
          <a:xfrm>
            <a:off x="7480511" y="3345792"/>
            <a:ext cx="664780" cy="0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C2378D0A-0D1F-43B0-8FA7-BBDB3812207B}"/>
              </a:ext>
            </a:extLst>
          </p:cNvPr>
          <p:cNvSpPr/>
          <p:nvPr/>
        </p:nvSpPr>
        <p:spPr>
          <a:xfrm>
            <a:off x="6933175" y="4144244"/>
            <a:ext cx="2035365" cy="27949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19.1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42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ds19.11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27A71C5D-DE1C-49FA-922F-504019DE44D8}"/>
              </a:ext>
            </a:extLst>
          </p:cNvPr>
          <p:cNvSpPr/>
          <p:nvPr/>
        </p:nvSpPr>
        <p:spPr>
          <a:xfrm>
            <a:off x="3151032" y="4730598"/>
            <a:ext cx="1934781" cy="10697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algn="ctr" font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Разница в стоимости препаратов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fontAlgn="ctr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170 475,36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43" name="Таблица 42">
            <a:extLst>
              <a:ext uri="{FF2B5EF4-FFF2-40B4-BE49-F238E27FC236}">
                <a16:creationId xmlns:a16="http://schemas.microsoft.com/office/drawing/2014/main" id="{13FDB916-A2C0-4486-835A-0F327E29D7CD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73866" y="4670986"/>
          <a:ext cx="2035364" cy="97938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017682">
                  <a:extLst>
                    <a:ext uri="{9D8B030D-6E8A-4147-A177-3AD203B41FA5}">
                      <a16:colId xmlns:a16="http://schemas.microsoft.com/office/drawing/2014/main" val="1461547780"/>
                    </a:ext>
                  </a:extLst>
                </a:gridCol>
                <a:gridCol w="1017682">
                  <a:extLst>
                    <a:ext uri="{9D8B030D-6E8A-4147-A177-3AD203B41FA5}">
                      <a16:colId xmlns:a16="http://schemas.microsoft.com/office/drawing/2014/main" val="3479600824"/>
                    </a:ext>
                  </a:extLst>
                </a:gridCol>
              </a:tblGrid>
              <a:tr h="368426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Стоимость препаратов по схеме, рублей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4123863"/>
                  </a:ext>
                </a:extLst>
              </a:tr>
              <a:tr h="30049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Китруда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681 901,00 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1426865"/>
                  </a:ext>
                </a:extLst>
              </a:tr>
              <a:tr h="3104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Пемброриа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511 425,64 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80773657"/>
                  </a:ext>
                </a:extLst>
              </a:tr>
            </a:tbl>
          </a:graphicData>
        </a:graphic>
      </p:graphicFrame>
      <p:cxnSp>
        <p:nvCxnSpPr>
          <p:cNvPr id="44" name="Прямая со стрелкой 43">
            <a:extLst>
              <a:ext uri="{FF2B5EF4-FFF2-40B4-BE49-F238E27FC236}">
                <a16:creationId xmlns:a16="http://schemas.microsoft.com/office/drawing/2014/main" id="{F40C5DB4-ACDB-459B-B8C9-F850B30C370E}"/>
              </a:ext>
            </a:extLst>
          </p:cNvPr>
          <p:cNvCxnSpPr>
            <a:cxnSpLocks/>
          </p:cNvCxnSpPr>
          <p:nvPr/>
        </p:nvCxnSpPr>
        <p:spPr>
          <a:xfrm>
            <a:off x="2374231" y="5270094"/>
            <a:ext cx="664780" cy="0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265DB96F-6D34-474B-8114-FA78E85CE773}"/>
              </a:ext>
            </a:extLst>
          </p:cNvPr>
          <p:cNvSpPr/>
          <p:nvPr/>
        </p:nvSpPr>
        <p:spPr>
          <a:xfrm>
            <a:off x="6046783" y="4823630"/>
            <a:ext cx="1337208" cy="9030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algn="ctr" font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пациентов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2 426</a:t>
            </a: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46" name="Прямая со стрелкой 45">
            <a:extLst>
              <a:ext uri="{FF2B5EF4-FFF2-40B4-BE49-F238E27FC236}">
                <a16:creationId xmlns:a16="http://schemas.microsoft.com/office/drawing/2014/main" id="{D37B1406-4999-4825-A3B9-ED768FF5890E}"/>
              </a:ext>
            </a:extLst>
          </p:cNvPr>
          <p:cNvCxnSpPr>
            <a:cxnSpLocks/>
          </p:cNvCxnSpPr>
          <p:nvPr/>
        </p:nvCxnSpPr>
        <p:spPr>
          <a:xfrm>
            <a:off x="5257536" y="5270094"/>
            <a:ext cx="664780" cy="0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1ED84DF4-7809-4B0E-A429-74D222F03076}"/>
              </a:ext>
            </a:extLst>
          </p:cNvPr>
          <p:cNvSpPr/>
          <p:nvPr/>
        </p:nvSpPr>
        <p:spPr>
          <a:xfrm>
            <a:off x="8197349" y="5862684"/>
            <a:ext cx="2034712" cy="9030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algn="ctr" fontAlgn="ctr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260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рублей</a:t>
            </a: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48" name="Прямая со стрелкой 47">
            <a:extLst>
              <a:ext uri="{FF2B5EF4-FFF2-40B4-BE49-F238E27FC236}">
                <a16:creationId xmlns:a16="http://schemas.microsoft.com/office/drawing/2014/main" id="{77E1CF3C-2755-469D-A97D-F21414D49676}"/>
              </a:ext>
            </a:extLst>
          </p:cNvPr>
          <p:cNvCxnSpPr>
            <a:cxnSpLocks/>
          </p:cNvCxnSpPr>
          <p:nvPr/>
        </p:nvCxnSpPr>
        <p:spPr>
          <a:xfrm>
            <a:off x="7480511" y="5293169"/>
            <a:ext cx="664780" cy="0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39931055-B2C4-48AF-975A-7DF556133171}"/>
              </a:ext>
            </a:extLst>
          </p:cNvPr>
          <p:cNvSpPr/>
          <p:nvPr/>
        </p:nvSpPr>
        <p:spPr>
          <a:xfrm>
            <a:off x="173866" y="6081648"/>
            <a:ext cx="62967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Прочие схемы, включающие в себя ПЕМБРОЛИЗУМАБ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971A0D0E-7707-46AF-AAAF-0615EF3815CB}"/>
              </a:ext>
            </a:extLst>
          </p:cNvPr>
          <p:cNvSpPr/>
          <p:nvPr/>
        </p:nvSpPr>
        <p:spPr>
          <a:xfrm>
            <a:off x="8232930" y="4801455"/>
            <a:ext cx="1963551" cy="9030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algn="ctr" fontAlgn="ctr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413,6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рублей</a:t>
            </a: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Правая фигурная скобка 1">
            <a:extLst>
              <a:ext uri="{FF2B5EF4-FFF2-40B4-BE49-F238E27FC236}">
                <a16:creationId xmlns:a16="http://schemas.microsoft.com/office/drawing/2014/main" id="{E1E20172-A102-472D-A1DF-4B533FB18B6E}"/>
              </a:ext>
            </a:extLst>
          </p:cNvPr>
          <p:cNvSpPr/>
          <p:nvPr/>
        </p:nvSpPr>
        <p:spPr>
          <a:xfrm>
            <a:off x="10022336" y="2920676"/>
            <a:ext cx="419449" cy="3836867"/>
          </a:xfrm>
          <a:prstGeom prst="rightBrace">
            <a:avLst/>
          </a:prstGeom>
          <a:ln w="762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12C148DB-E910-4B5C-A3CE-3D8A9339AA93}"/>
              </a:ext>
            </a:extLst>
          </p:cNvPr>
          <p:cNvSpPr/>
          <p:nvPr/>
        </p:nvSpPr>
        <p:spPr>
          <a:xfrm>
            <a:off x="10767981" y="4478495"/>
            <a:ext cx="1399537" cy="690269"/>
          </a:xfrm>
          <a:prstGeom prst="rect">
            <a:avLst/>
          </a:prstGeom>
          <a:solidFill>
            <a:schemeClr val="bg1"/>
          </a:solidFill>
          <a:ln w="28575">
            <a:solidFill>
              <a:srgbClr val="07A992"/>
            </a:solidFill>
          </a:ln>
          <a:scene3d>
            <a:camera prst="isometricOffAxis1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  <a:p>
            <a:pPr algn="ctr"/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млрд.рублей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68155" y="32707"/>
            <a:ext cx="11706895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buClr>
                <a:srgbClr val="000000"/>
              </a:buClr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Экономическая эффективность использования отечественных препаратов на примере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ПЕМБРОЛИЗУМАБа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разгруппировка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2023 год</a:t>
            </a:r>
          </a:p>
        </p:txBody>
      </p:sp>
    </p:spTree>
    <p:extLst>
      <p:ext uri="{BB962C8B-B14F-4D97-AF65-F5344CB8AC3E}">
        <p14:creationId xmlns:p14="http://schemas.microsoft.com/office/powerpoint/2010/main" val="26589037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43E078-0242-4E66-B61A-8CB229F3A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008" y="424536"/>
            <a:ext cx="11360800" cy="1270336"/>
          </a:xfrm>
        </p:spPr>
        <p:txBody>
          <a:bodyPr>
            <a:normAutofit fontScale="90000"/>
          </a:bodyPr>
          <a:lstStyle/>
          <a:p>
            <a:r>
              <a:rPr lang="ru-RU" sz="2700" b="1" dirty="0" err="1">
                <a:solidFill>
                  <a:srgbClr val="0F2654"/>
                </a:solidFill>
              </a:rPr>
              <a:t>В.В.Путин</a:t>
            </a:r>
            <a:r>
              <a:rPr lang="ru-RU" sz="2700" b="1" dirty="0">
                <a:solidFill>
                  <a:srgbClr val="0F2654"/>
                </a:solidFill>
              </a:rPr>
              <a:t> поручил увеличить долю отечественных лекарств на внутреннем рынке России  </a:t>
            </a:r>
            <a:r>
              <a:rPr lang="ru-RU" b="1" dirty="0"/>
              <a:t>                                       </a:t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CC22AAB-61BD-4EA4-A12B-77FC48E730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26908" y="1071418"/>
            <a:ext cx="5449491" cy="4091710"/>
          </a:xfrm>
        </p:spPr>
        <p:txBody>
          <a:bodyPr>
            <a:normAutofit fontScale="55000" lnSpcReduction="20000"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pPr marL="152396" indent="0">
              <a:buNone/>
            </a:pPr>
            <a:endParaRPr lang="ru-RU" dirty="0"/>
          </a:p>
          <a:p>
            <a:pPr marL="152396" indent="0">
              <a:buNone/>
            </a:pPr>
            <a:r>
              <a:rPr lang="ru-RU" sz="3800" dirty="0">
                <a:solidFill>
                  <a:srgbClr val="0F2654"/>
                </a:solidFill>
                <a:latin typeface="Biocad Display"/>
              </a:rPr>
              <a:t>"Нам важно увеличить выпуск российских субстанций, повысить долю отечественных препаратов на внутреннем рынке, в том числе оригинальных, укрепить независимость от поставщиков из-за рубежа, особенно со стороны тех поставщиков, которые создают порой для нас немало трудностей"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A4D1594-D40F-4934-AE48-5C86C5BD22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758" y="2277494"/>
            <a:ext cx="5581650" cy="385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2129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7578" y="166283"/>
            <a:ext cx="11706895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Финансирование  программы по борьбе с онкологическими заболеваниями в рамках реализации Программы государственных гарантий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бесплатного оказания медицинской помощи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6232" y="1316192"/>
            <a:ext cx="4917247" cy="2311784"/>
          </a:xfrm>
          <a:prstGeom prst="rect">
            <a:avLst/>
          </a:prstGeom>
        </p:spPr>
      </p:pic>
      <p:pic>
        <p:nvPicPr>
          <p:cNvPr id="7" name="Picture 4" descr="Районы Московской области / Карты районов, городов и сёл Подмосковья">
            <a:extLst>
              <a:ext uri="{FF2B5EF4-FFF2-40B4-BE49-F238E27FC236}">
                <a16:creationId xmlns:a16="http://schemas.microsoft.com/office/drawing/2014/main" id="{788AD883-B6CF-4B10-B3FB-2F2CA0827B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6726" y="1040447"/>
            <a:ext cx="2665927" cy="2449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018545" y="3502529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2019</a:t>
            </a:r>
            <a:endParaRPr lang="ru-RU" sz="24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018545" y="4285807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2020</a:t>
            </a:r>
            <a:endParaRPr lang="ru-RU" sz="24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018545" y="5019058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  <a:endParaRPr lang="ru-RU" sz="24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018544" y="5688866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  <a:endParaRPr lang="ru-RU" sz="2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18544" y="6396335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2023</a:t>
            </a:r>
            <a:endParaRPr lang="ru-RU" sz="2400" b="1" dirty="0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4976734" y="4133472"/>
            <a:ext cx="6625653" cy="29902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4721902" y="3379419"/>
            <a:ext cx="19911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70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млрд. руб.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9784735" y="3335588"/>
            <a:ext cx="19911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млрд. руб.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4690259" y="4154577"/>
            <a:ext cx="19911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млрд. руб.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4690259" y="4863508"/>
            <a:ext cx="19911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млрд. руб.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4690259" y="5572439"/>
            <a:ext cx="19911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млрд. руб.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4691795" y="6273225"/>
            <a:ext cx="19911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млрд. руб.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9741505" y="4163374"/>
            <a:ext cx="19911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млрд. руб.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9784735" y="4934065"/>
            <a:ext cx="19911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млрд. руб.</a:t>
            </a:r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9784735" y="5598442"/>
            <a:ext cx="19911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млрд. руб.</a:t>
            </a:r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9784735" y="6262819"/>
            <a:ext cx="19911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млрд. руб.</a:t>
            </a:r>
            <a:endParaRPr lang="ru-RU" dirty="0"/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4976734" y="4811205"/>
            <a:ext cx="6625653" cy="29902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4976734" y="5595492"/>
            <a:ext cx="6625653" cy="29902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4976734" y="6299228"/>
            <a:ext cx="6625653" cy="29902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Прямоугольник: скругленные углы 26">
            <a:extLst>
              <a:ext uri="{FF2B5EF4-FFF2-40B4-BE49-F238E27FC236}">
                <a16:creationId xmlns:a16="http://schemas.microsoft.com/office/drawing/2014/main" id="{DB0CAA63-10F4-41D1-BF8B-03DA7FC915B9}"/>
              </a:ext>
            </a:extLst>
          </p:cNvPr>
          <p:cNvSpPr/>
          <p:nvPr/>
        </p:nvSpPr>
        <p:spPr>
          <a:xfrm>
            <a:off x="173136" y="1842643"/>
            <a:ext cx="2574454" cy="1245591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5" name="Прямоугольник 34"/>
          <p:cNvSpPr/>
          <p:nvPr/>
        </p:nvSpPr>
        <p:spPr>
          <a:xfrm>
            <a:off x="778685" y="2033812"/>
            <a:ext cx="1274164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dirty="0">
                <a:solidFill>
                  <a:srgbClr val="002060"/>
                </a:solidFill>
              </a:rPr>
              <a:t>Кто покроет ДЕФИЦИТ????????</a:t>
            </a:r>
          </a:p>
        </p:txBody>
      </p:sp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7845C396-7CCD-4E30-A91E-64B04BB934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750" y="5254866"/>
            <a:ext cx="1081954" cy="1188158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5355EC3A-D00F-45AE-91F6-3A99906BB7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6673" y="4640759"/>
            <a:ext cx="1081954" cy="1188158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DB76B3F1-B448-459A-9B90-63C68FF4ED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6324" y="3968355"/>
            <a:ext cx="1081954" cy="1188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9096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57662" y="2876349"/>
            <a:ext cx="5847055" cy="917983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565589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7578" y="166283"/>
            <a:ext cx="11706895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расчета объемов медицинской помощи и объемов финансирования медицинской помощи по профилю «онкология»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7576" y="1144019"/>
            <a:ext cx="11706895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16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объемов производится исходя из федеральных нормативов объемов помощи и численности застрахованных граждан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7577" y="4273759"/>
            <a:ext cx="11706895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Распределение объемов в разрезе медицинских организаций осуществляется с учетом объемов помощи, оказанной за пределами территории страхования (МТР «уходящий поток»)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57577" y="4948659"/>
            <a:ext cx="11706895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С учетом приказов по маршрутизации пациентов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57576" y="5379507"/>
            <a:ext cx="11706895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С учетом анализа исполнения объемов помощи в предыдущие периоды</a:t>
            </a:r>
          </a:p>
        </p:txBody>
      </p:sp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id="{6775BA93-2458-4278-8A31-24966CB7F5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724219"/>
              </p:ext>
            </p:extLst>
          </p:nvPr>
        </p:nvGraphicFramePr>
        <p:xfrm>
          <a:off x="192080" y="1927309"/>
          <a:ext cx="4978400" cy="1905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54546">
                  <a:extLst>
                    <a:ext uri="{9D8B030D-6E8A-4147-A177-3AD203B41FA5}">
                      <a16:colId xmlns:a16="http://schemas.microsoft.com/office/drawing/2014/main" val="2583349095"/>
                    </a:ext>
                  </a:extLst>
                </a:gridCol>
                <a:gridCol w="647065">
                  <a:extLst>
                    <a:ext uri="{9D8B030D-6E8A-4147-A177-3AD203B41FA5}">
                      <a16:colId xmlns:a16="http://schemas.microsoft.com/office/drawing/2014/main" val="2788411203"/>
                    </a:ext>
                  </a:extLst>
                </a:gridCol>
                <a:gridCol w="1403407">
                  <a:extLst>
                    <a:ext uri="{9D8B030D-6E8A-4147-A177-3AD203B41FA5}">
                      <a16:colId xmlns:a16="http://schemas.microsoft.com/office/drawing/2014/main" val="3440591054"/>
                    </a:ext>
                  </a:extLst>
                </a:gridCol>
                <a:gridCol w="1773382">
                  <a:extLst>
                    <a:ext uri="{9D8B030D-6E8A-4147-A177-3AD203B41FA5}">
                      <a16:colId xmlns:a16="http://schemas.microsoft.com/office/drawing/2014/main" val="3517171525"/>
                    </a:ext>
                  </a:extLst>
                </a:gridCol>
              </a:tblGrid>
              <a:tr h="4762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период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Круглосуточный стационар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Дневной стационар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3558738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779889"/>
                  </a:ext>
                </a:extLst>
              </a:tr>
              <a:tr h="238125">
                <a:tc rowSpan="5"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Федеральный норматив объема медицинской помощи 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0,0091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0,00631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2580063"/>
                  </a:ext>
                </a:extLst>
              </a:tr>
              <a:tr h="2381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0,01001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0,006941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495645"/>
                  </a:ext>
                </a:extLst>
              </a:tr>
              <a:tr h="2381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0,00949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0,006935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0862089"/>
                  </a:ext>
                </a:extLst>
              </a:tr>
              <a:tr h="2381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0,009488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0,009007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5144799"/>
                  </a:ext>
                </a:extLst>
              </a:tr>
              <a:tr h="2381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0,008602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0,010507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0783674"/>
                  </a:ext>
                </a:extLst>
              </a:tr>
            </a:tbl>
          </a:graphicData>
        </a:graphic>
      </p:graphicFrame>
      <p:graphicFrame>
        <p:nvGraphicFramePr>
          <p:cNvPr id="11" name="Таблица 10">
            <a:extLst>
              <a:ext uri="{FF2B5EF4-FFF2-40B4-BE49-F238E27FC236}">
                <a16:creationId xmlns:a16="http://schemas.microsoft.com/office/drawing/2014/main" id="{FBBC68FD-3D7C-4D87-A383-F2B7A95641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3024651"/>
              </p:ext>
            </p:extLst>
          </p:nvPr>
        </p:nvGraphicFramePr>
        <p:xfrm>
          <a:off x="5327650" y="1952137"/>
          <a:ext cx="6864350" cy="18649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19866">
                  <a:extLst>
                    <a:ext uri="{9D8B030D-6E8A-4147-A177-3AD203B41FA5}">
                      <a16:colId xmlns:a16="http://schemas.microsoft.com/office/drawing/2014/main" val="4252062744"/>
                    </a:ext>
                  </a:extLst>
                </a:gridCol>
                <a:gridCol w="2011474">
                  <a:extLst>
                    <a:ext uri="{9D8B030D-6E8A-4147-A177-3AD203B41FA5}">
                      <a16:colId xmlns:a16="http://schemas.microsoft.com/office/drawing/2014/main" val="1843799212"/>
                    </a:ext>
                  </a:extLst>
                </a:gridCol>
                <a:gridCol w="1453592">
                  <a:extLst>
                    <a:ext uri="{9D8B030D-6E8A-4147-A177-3AD203B41FA5}">
                      <a16:colId xmlns:a16="http://schemas.microsoft.com/office/drawing/2014/main" val="2239300531"/>
                    </a:ext>
                  </a:extLst>
                </a:gridCol>
                <a:gridCol w="1579418">
                  <a:extLst>
                    <a:ext uri="{9D8B030D-6E8A-4147-A177-3AD203B41FA5}">
                      <a16:colId xmlns:a16="http://schemas.microsoft.com/office/drawing/2014/main" val="2611414472"/>
                    </a:ext>
                  </a:extLst>
                </a:gridCol>
              </a:tblGrid>
              <a:tr h="2381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период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Круглосуточный стационар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Дневной стационар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8125">
                <a:tc rowSpan="5"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Территориальные объемы медицинской помощи (</a:t>
                      </a:r>
                      <a:r>
                        <a:rPr lang="ru-RU" sz="14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абс.значение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(числ. - 7643552)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69 556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48 231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2822101"/>
                  </a:ext>
                </a:extLst>
              </a:tr>
              <a:tr h="2381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(</a:t>
                      </a:r>
                      <a:r>
                        <a:rPr lang="ru-RU" sz="14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- 7642797)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76 504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53 049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8336048"/>
                  </a:ext>
                </a:extLst>
              </a:tr>
              <a:tr h="2381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(</a:t>
                      </a:r>
                      <a:r>
                        <a:rPr lang="ru-RU" sz="14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- 7684376)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72 925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53 291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2564274"/>
                  </a:ext>
                </a:extLst>
              </a:tr>
              <a:tr h="2381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(числ. - 7745529)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73 490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69 764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6185719"/>
                  </a:ext>
                </a:extLst>
              </a:tr>
              <a:tr h="2381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(числ. - 7732894)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66 518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81 250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28835"/>
                  </a:ext>
                </a:extLst>
              </a:tr>
            </a:tbl>
          </a:graphicData>
        </a:graphic>
      </p:graphicFrame>
      <p:cxnSp>
        <p:nvCxnSpPr>
          <p:cNvPr id="14" name="Прямая со стрелкой 13"/>
          <p:cNvCxnSpPr/>
          <p:nvPr/>
        </p:nvCxnSpPr>
        <p:spPr>
          <a:xfrm flipH="1">
            <a:off x="3057993" y="2625229"/>
            <a:ext cx="2" cy="525827"/>
          </a:xfrm>
          <a:prstGeom prst="straightConnector1">
            <a:avLst/>
          </a:prstGeom>
          <a:ln w="698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>
            <a:off x="4814341" y="2612060"/>
            <a:ext cx="2" cy="525827"/>
          </a:xfrm>
          <a:prstGeom prst="straightConnector1">
            <a:avLst/>
          </a:prstGeom>
          <a:ln w="698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>
            <a:off x="4814339" y="3318990"/>
            <a:ext cx="2" cy="525827"/>
          </a:xfrm>
          <a:prstGeom prst="straightConnector1">
            <a:avLst/>
          </a:prstGeom>
          <a:ln w="698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V="1">
            <a:off x="3237875" y="3090809"/>
            <a:ext cx="20004" cy="754008"/>
          </a:xfrm>
          <a:prstGeom prst="straightConnector1">
            <a:avLst/>
          </a:prstGeom>
          <a:ln w="698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cxnSpLocks/>
          </p:cNvCxnSpPr>
          <p:nvPr/>
        </p:nvCxnSpPr>
        <p:spPr>
          <a:xfrm flipV="1">
            <a:off x="5014225" y="3004263"/>
            <a:ext cx="0" cy="322126"/>
          </a:xfrm>
          <a:prstGeom prst="straightConnector1">
            <a:avLst/>
          </a:prstGeom>
          <a:ln w="698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cxnSpLocks/>
          </p:cNvCxnSpPr>
          <p:nvPr/>
        </p:nvCxnSpPr>
        <p:spPr>
          <a:xfrm>
            <a:off x="9054059" y="3066859"/>
            <a:ext cx="36243" cy="456517"/>
          </a:xfrm>
          <a:prstGeom prst="straightConnector1">
            <a:avLst/>
          </a:prstGeom>
          <a:ln w="698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cxnSpLocks/>
          </p:cNvCxnSpPr>
          <p:nvPr/>
        </p:nvCxnSpPr>
        <p:spPr>
          <a:xfrm flipV="1">
            <a:off x="9054059" y="2465453"/>
            <a:ext cx="36243" cy="538810"/>
          </a:xfrm>
          <a:prstGeom prst="straightConnector1">
            <a:avLst/>
          </a:prstGeom>
          <a:ln w="698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10358203" y="2612060"/>
            <a:ext cx="0" cy="454799"/>
          </a:xfrm>
          <a:prstGeom prst="straightConnector1">
            <a:avLst/>
          </a:prstGeom>
          <a:ln w="698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H="1">
            <a:off x="10343213" y="3241758"/>
            <a:ext cx="14990" cy="353315"/>
          </a:xfrm>
          <a:prstGeom prst="straightConnector1">
            <a:avLst/>
          </a:prstGeom>
          <a:ln w="698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flipV="1">
            <a:off x="10503124" y="3450287"/>
            <a:ext cx="40006" cy="377004"/>
          </a:xfrm>
          <a:prstGeom prst="straightConnector1">
            <a:avLst/>
          </a:prstGeom>
          <a:ln w="698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flipV="1">
            <a:off x="10515680" y="3004263"/>
            <a:ext cx="40006" cy="377004"/>
          </a:xfrm>
          <a:prstGeom prst="straightConnector1">
            <a:avLst/>
          </a:prstGeom>
          <a:ln w="698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11984827" y="2612059"/>
            <a:ext cx="0" cy="1215232"/>
          </a:xfrm>
          <a:prstGeom prst="straightConnector1">
            <a:avLst/>
          </a:prstGeom>
          <a:ln w="698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>
            <a:extLst>
              <a:ext uri="{FF2B5EF4-FFF2-40B4-BE49-F238E27FC236}">
                <a16:creationId xmlns:a16="http://schemas.microsoft.com/office/drawing/2014/main" id="{28F84F92-76FF-428A-AF51-0503A705D294}"/>
              </a:ext>
            </a:extLst>
          </p:cNvPr>
          <p:cNvCxnSpPr>
            <a:cxnSpLocks/>
          </p:cNvCxnSpPr>
          <p:nvPr/>
        </p:nvCxnSpPr>
        <p:spPr>
          <a:xfrm flipV="1">
            <a:off x="9054058" y="3467813"/>
            <a:ext cx="7369" cy="276055"/>
          </a:xfrm>
          <a:prstGeom prst="straightConnector1">
            <a:avLst/>
          </a:prstGeom>
          <a:ln w="698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65539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7578" y="166283"/>
            <a:ext cx="11706895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Нормативы стоимости медицинской помощи по профилю «онкология» в соответствии с </a:t>
            </a: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федеральными нормативами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программы государственных гарантий бесплатной медицинской помощи</a:t>
            </a:r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1264483C-07E5-4E34-8B80-77D762B1746E}"/>
              </a:ext>
            </a:extLst>
          </p:cNvPr>
          <p:cNvSpPr/>
          <p:nvPr/>
        </p:nvSpPr>
        <p:spPr>
          <a:xfrm>
            <a:off x="6844950" y="1349151"/>
            <a:ext cx="2641600" cy="472340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8DE8430-6DBB-4AF6-9096-D06104B3718C}"/>
              </a:ext>
            </a:extLst>
          </p:cNvPr>
          <p:cNvSpPr/>
          <p:nvPr/>
        </p:nvSpPr>
        <p:spPr>
          <a:xfrm>
            <a:off x="1472432" y="1464110"/>
            <a:ext cx="1107100" cy="53339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год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0671374-5D28-42C3-9C70-DC38F05A94B5}"/>
              </a:ext>
            </a:extLst>
          </p:cNvPr>
          <p:cNvSpPr/>
          <p:nvPr/>
        </p:nvSpPr>
        <p:spPr>
          <a:xfrm>
            <a:off x="3317874" y="1488600"/>
            <a:ext cx="1107100" cy="53339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год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594D21E-8800-48DA-9854-3E0414EF95F1}"/>
              </a:ext>
            </a:extLst>
          </p:cNvPr>
          <p:cNvSpPr/>
          <p:nvPr/>
        </p:nvSpPr>
        <p:spPr>
          <a:xfrm>
            <a:off x="5384304" y="1495330"/>
            <a:ext cx="1107100" cy="53339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год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DF3BAD0-4667-49FF-BBE7-DD6170F2261D}"/>
              </a:ext>
            </a:extLst>
          </p:cNvPr>
          <p:cNvSpPr/>
          <p:nvPr/>
        </p:nvSpPr>
        <p:spPr>
          <a:xfrm>
            <a:off x="7571957" y="1499258"/>
            <a:ext cx="1107100" cy="53339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год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0F2AB96-284C-4D0B-B794-8A55860206C1}"/>
              </a:ext>
            </a:extLst>
          </p:cNvPr>
          <p:cNvSpPr/>
          <p:nvPr/>
        </p:nvSpPr>
        <p:spPr>
          <a:xfrm>
            <a:off x="9757310" y="1488599"/>
            <a:ext cx="1107100" cy="53339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год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2AB06D3D-9C82-4C0D-A4C5-D69F49093F10}"/>
              </a:ext>
            </a:extLst>
          </p:cNvPr>
          <p:cNvSpPr/>
          <p:nvPr/>
        </p:nvSpPr>
        <p:spPr>
          <a:xfrm>
            <a:off x="1472432" y="3157107"/>
            <a:ext cx="1107100" cy="533399"/>
          </a:xfrm>
          <a:prstGeom prst="rect">
            <a:avLst/>
          </a:prstGeom>
          <a:solidFill>
            <a:schemeClr val="bg1"/>
          </a:solidFill>
          <a:ln w="28575">
            <a:solidFill>
              <a:srgbClr val="07A9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76 708,5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76A586B8-8258-4822-8241-0898BE16D82F}"/>
              </a:ext>
            </a:extLst>
          </p:cNvPr>
          <p:cNvSpPr/>
          <p:nvPr/>
        </p:nvSpPr>
        <p:spPr>
          <a:xfrm>
            <a:off x="3317874" y="3177454"/>
            <a:ext cx="1107100" cy="533399"/>
          </a:xfrm>
          <a:prstGeom prst="rect">
            <a:avLst/>
          </a:prstGeom>
          <a:solidFill>
            <a:schemeClr val="bg1"/>
          </a:solidFill>
          <a:ln w="28575">
            <a:solidFill>
              <a:srgbClr val="07A9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100 848,9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04558351-6722-40AB-8352-F51D0064BB73}"/>
              </a:ext>
            </a:extLst>
          </p:cNvPr>
          <p:cNvSpPr/>
          <p:nvPr/>
        </p:nvSpPr>
        <p:spPr>
          <a:xfrm>
            <a:off x="5479491" y="3158051"/>
            <a:ext cx="1107100" cy="533399"/>
          </a:xfrm>
          <a:prstGeom prst="rect">
            <a:avLst/>
          </a:prstGeom>
          <a:solidFill>
            <a:schemeClr val="bg1"/>
          </a:solidFill>
          <a:ln w="28575">
            <a:solidFill>
              <a:srgbClr val="07A9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109 758,2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F3316763-F4F9-446A-8505-ABF744A35274}"/>
              </a:ext>
            </a:extLst>
          </p:cNvPr>
          <p:cNvSpPr/>
          <p:nvPr/>
        </p:nvSpPr>
        <p:spPr>
          <a:xfrm>
            <a:off x="7678043" y="3177455"/>
            <a:ext cx="1107100" cy="533399"/>
          </a:xfrm>
          <a:prstGeom prst="rect">
            <a:avLst/>
          </a:prstGeom>
          <a:solidFill>
            <a:schemeClr val="bg1"/>
          </a:solidFill>
          <a:ln w="28575">
            <a:solidFill>
              <a:srgbClr val="07A9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101 250,1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8D0CAB7D-4DF4-4842-A8CF-86BF937E8438}"/>
              </a:ext>
            </a:extLst>
          </p:cNvPr>
          <p:cNvSpPr/>
          <p:nvPr/>
        </p:nvSpPr>
        <p:spPr>
          <a:xfrm>
            <a:off x="9860947" y="3157107"/>
            <a:ext cx="1107100" cy="533399"/>
          </a:xfrm>
          <a:prstGeom prst="rect">
            <a:avLst/>
          </a:prstGeom>
          <a:solidFill>
            <a:schemeClr val="bg1"/>
          </a:solidFill>
          <a:ln w="28575">
            <a:solidFill>
              <a:srgbClr val="07A9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102 247,4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9D5DDE6D-84E0-4672-A99C-19D7A3B3BCD9}"/>
              </a:ext>
            </a:extLst>
          </p:cNvPr>
          <p:cNvSpPr/>
          <p:nvPr/>
        </p:nvSpPr>
        <p:spPr>
          <a:xfrm>
            <a:off x="3959143" y="2315772"/>
            <a:ext cx="4826000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07A9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Круглосуточный стационар, рублей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B8946583-0B25-4962-B5C0-A3E0BD619108}"/>
              </a:ext>
            </a:extLst>
          </p:cNvPr>
          <p:cNvSpPr/>
          <p:nvPr/>
        </p:nvSpPr>
        <p:spPr>
          <a:xfrm>
            <a:off x="3999204" y="4156877"/>
            <a:ext cx="4785939" cy="400110"/>
          </a:xfrm>
          <a:prstGeom prst="rect">
            <a:avLst/>
          </a:prstGeom>
          <a:solidFill>
            <a:srgbClr val="92D050"/>
          </a:solidFill>
          <a:ln w="28575">
            <a:solidFill>
              <a:srgbClr val="07A9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Дневной стационар, рублей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AE144EF0-7618-46F4-BDCC-76D6DCE9CA32}"/>
              </a:ext>
            </a:extLst>
          </p:cNvPr>
          <p:cNvSpPr/>
          <p:nvPr/>
        </p:nvSpPr>
        <p:spPr>
          <a:xfrm>
            <a:off x="1472432" y="5160300"/>
            <a:ext cx="1107100" cy="533399"/>
          </a:xfrm>
          <a:prstGeom prst="rect">
            <a:avLst/>
          </a:prstGeom>
          <a:solidFill>
            <a:schemeClr val="bg1"/>
          </a:solidFill>
          <a:ln w="28575">
            <a:solidFill>
              <a:srgbClr val="07A9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70 586,6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A7C6C37F-22BE-478C-A2B0-D9D5F268ACBD}"/>
              </a:ext>
            </a:extLst>
          </p:cNvPr>
          <p:cNvSpPr/>
          <p:nvPr/>
        </p:nvSpPr>
        <p:spPr>
          <a:xfrm>
            <a:off x="3436897" y="5160300"/>
            <a:ext cx="1107100" cy="533399"/>
          </a:xfrm>
          <a:prstGeom prst="rect">
            <a:avLst/>
          </a:prstGeom>
          <a:solidFill>
            <a:schemeClr val="bg1"/>
          </a:solidFill>
          <a:ln w="28575">
            <a:solidFill>
              <a:srgbClr val="07A9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77 638,3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F8B37EAF-3F04-4970-A820-4AD7D6AFF30D}"/>
              </a:ext>
            </a:extLst>
          </p:cNvPr>
          <p:cNvSpPr/>
          <p:nvPr/>
        </p:nvSpPr>
        <p:spPr>
          <a:xfrm>
            <a:off x="5583387" y="5141762"/>
            <a:ext cx="1107100" cy="533399"/>
          </a:xfrm>
          <a:prstGeom prst="rect">
            <a:avLst/>
          </a:prstGeom>
          <a:solidFill>
            <a:schemeClr val="bg1"/>
          </a:solidFill>
          <a:ln w="28575">
            <a:solidFill>
              <a:srgbClr val="07A9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84 701,1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D18B72E8-BAF6-42EF-9AC6-6A3D997DACB3}"/>
              </a:ext>
            </a:extLst>
          </p:cNvPr>
          <p:cNvSpPr/>
          <p:nvPr/>
        </p:nvSpPr>
        <p:spPr>
          <a:xfrm>
            <a:off x="7771632" y="5141762"/>
            <a:ext cx="1107100" cy="533399"/>
          </a:xfrm>
          <a:prstGeom prst="rect">
            <a:avLst/>
          </a:prstGeom>
          <a:solidFill>
            <a:schemeClr val="bg1"/>
          </a:solidFill>
          <a:ln w="28575">
            <a:solidFill>
              <a:srgbClr val="07A9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79 186,3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2754B193-3DCA-4426-97DE-2582FA3BDE08}"/>
              </a:ext>
            </a:extLst>
          </p:cNvPr>
          <p:cNvSpPr/>
          <p:nvPr/>
        </p:nvSpPr>
        <p:spPr>
          <a:xfrm>
            <a:off x="9860947" y="5116803"/>
            <a:ext cx="1107100" cy="533399"/>
          </a:xfrm>
          <a:prstGeom prst="rect">
            <a:avLst/>
          </a:prstGeom>
          <a:solidFill>
            <a:schemeClr val="bg1"/>
          </a:solidFill>
          <a:ln w="28575">
            <a:solidFill>
              <a:srgbClr val="07A9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77 273,1</a:t>
            </a:r>
          </a:p>
        </p:txBody>
      </p:sp>
      <p:sp>
        <p:nvSpPr>
          <p:cNvPr id="23" name="Стрелка: вниз 22">
            <a:extLst>
              <a:ext uri="{FF2B5EF4-FFF2-40B4-BE49-F238E27FC236}">
                <a16:creationId xmlns:a16="http://schemas.microsoft.com/office/drawing/2014/main" id="{0DDF2BF6-944C-41ED-B7D0-F05D4A9D3C28}"/>
              </a:ext>
            </a:extLst>
          </p:cNvPr>
          <p:cNvSpPr/>
          <p:nvPr/>
        </p:nvSpPr>
        <p:spPr>
          <a:xfrm>
            <a:off x="7288039" y="3283128"/>
            <a:ext cx="170872" cy="33634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: вниз 23">
            <a:extLst>
              <a:ext uri="{FF2B5EF4-FFF2-40B4-BE49-F238E27FC236}">
                <a16:creationId xmlns:a16="http://schemas.microsoft.com/office/drawing/2014/main" id="{13056372-EDA0-4E95-B05C-CC275DC83AFD}"/>
              </a:ext>
            </a:extLst>
          </p:cNvPr>
          <p:cNvSpPr/>
          <p:nvPr/>
        </p:nvSpPr>
        <p:spPr>
          <a:xfrm>
            <a:off x="7413562" y="5231824"/>
            <a:ext cx="170872" cy="33634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Заголовок 1">
            <a:extLst>
              <a:ext uri="{FF2B5EF4-FFF2-40B4-BE49-F238E27FC236}">
                <a16:creationId xmlns:a16="http://schemas.microsoft.com/office/drawing/2014/main" id="{62256A60-A399-4395-A4D5-AC657FA153B9}"/>
              </a:ext>
            </a:extLst>
          </p:cNvPr>
          <p:cNvSpPr txBox="1">
            <a:spLocks/>
          </p:cNvSpPr>
          <p:nvPr/>
        </p:nvSpPr>
        <p:spPr>
          <a:xfrm>
            <a:off x="841302" y="6164815"/>
            <a:ext cx="11490577" cy="58257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spc="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16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объемов финансирования производится исходя из федеральных нормативов объемов помощи с учетом территориального коэффициента и объемов медицинской помощи</a:t>
            </a:r>
          </a:p>
        </p:txBody>
      </p:sp>
    </p:spTree>
    <p:extLst>
      <p:ext uri="{BB962C8B-B14F-4D97-AF65-F5344CB8AC3E}">
        <p14:creationId xmlns:p14="http://schemas.microsoft.com/office/powerpoint/2010/main" val="4377981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7578" y="166283"/>
            <a:ext cx="11706895" cy="41549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Эволюция расчета стоимости одного случая госпитализации по КСГ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2FAF5F6-01A0-4776-AE55-7AF4488F730B}"/>
              </a:ext>
            </a:extLst>
          </p:cNvPr>
          <p:cNvSpPr/>
          <p:nvPr/>
        </p:nvSpPr>
        <p:spPr>
          <a:xfrm>
            <a:off x="41035" y="676658"/>
            <a:ext cx="1809008" cy="548296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2019 год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>
                <a:extLst>
                  <a:ext uri="{FF2B5EF4-FFF2-40B4-BE49-F238E27FC236}">
                    <a16:creationId xmlns:a16="http://schemas.microsoft.com/office/drawing/2014/main" id="{A79CD7D2-A907-48F7-B068-A4D103BB2358}"/>
                  </a:ext>
                </a:extLst>
              </p:cNvPr>
              <p:cNvSpPr/>
              <p:nvPr/>
            </p:nvSpPr>
            <p:spPr>
              <a:xfrm>
                <a:off x="1955176" y="2296892"/>
                <a:ext cx="6917474" cy="3630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СС</m:t>
                        </m:r>
                      </m:e>
                      <m:sub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КСГ</m:t>
                        </m:r>
                      </m:sub>
                    </m:sSub>
                    <m:r>
                      <a:rPr lang="ru-RU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=БС×КД×</m:t>
                    </m:r>
                    <m:sSub>
                      <m:sSubPr>
                        <m:ctrlP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КЗ</m:t>
                        </m:r>
                      </m:e>
                      <m:sub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КСГ</m:t>
                        </m:r>
                      </m:sub>
                    </m:sSub>
                    <m:r>
                      <a:rPr lang="ru-RU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×</m:t>
                    </m:r>
                    <m:sSub>
                      <m:sSubPr>
                        <m:ctrlP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ru-RU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КС</m:t>
                        </m:r>
                      </m:e>
                      <m:sub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КСГ</m:t>
                        </m:r>
                      </m:sub>
                    </m:sSub>
                    <m:r>
                      <a:rPr lang="ru-RU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×</m:t>
                    </m:r>
                    <m:sSub>
                      <m:sSubPr>
                        <m:ctrlP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КУС</m:t>
                        </m:r>
                      </m:e>
                      <m:sub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МО</m:t>
                        </m:r>
                      </m:sub>
                    </m:sSub>
                    <m:r>
                      <a:rPr lang="ru-RU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+БС×</m:t>
                    </m:r>
                    <m:sSup>
                      <m:sSupPr>
                        <m:ctrlP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КД</m:t>
                        </m:r>
                      </m:e>
                      <m:sup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∗</m:t>
                        </m:r>
                      </m:sup>
                    </m:sSup>
                    <m:r>
                      <a:rPr lang="ru-RU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×КСЛП</m:t>
                    </m:r>
                  </m:oMath>
                </a14:m>
                <a:r>
                  <a:rPr lang="ru-RU" sz="16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endParaRPr lang="ru-RU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Прямоугольник 7">
                <a:extLst>
                  <a:ext uri="{FF2B5EF4-FFF2-40B4-BE49-F238E27FC236}">
                    <a16:creationId xmlns:a16="http://schemas.microsoft.com/office/drawing/2014/main" id="{A79CD7D2-A907-48F7-B068-A4D103BB23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5176" y="2296892"/>
                <a:ext cx="6917474" cy="363048"/>
              </a:xfrm>
              <a:prstGeom prst="rect">
                <a:avLst/>
              </a:prstGeom>
              <a:blipFill>
                <a:blip r:embed="rId3"/>
                <a:stretch>
                  <a:fillRect b="-1186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D8BD06E-31ED-40D9-A74C-4ED2F1F1E05F}"/>
              </a:ext>
            </a:extLst>
          </p:cNvPr>
          <p:cNvSpPr/>
          <p:nvPr/>
        </p:nvSpPr>
        <p:spPr>
          <a:xfrm>
            <a:off x="124925" y="2204268"/>
            <a:ext cx="1809008" cy="548296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 2022 года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>
                <a:extLst>
                  <a:ext uri="{FF2B5EF4-FFF2-40B4-BE49-F238E27FC236}">
                    <a16:creationId xmlns:a16="http://schemas.microsoft.com/office/drawing/2014/main" id="{0F9CAF22-A32C-414E-B228-A28739B2B0C3}"/>
                  </a:ext>
                </a:extLst>
              </p:cNvPr>
              <p:cNvSpPr/>
              <p:nvPr/>
            </p:nvSpPr>
            <p:spPr>
              <a:xfrm>
                <a:off x="41035" y="3039180"/>
                <a:ext cx="11975474" cy="1247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ru-RU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Стоимость одного случая госпитализации по КСГ, в составе которых Программой установлена</a:t>
                </a: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ru-RU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dirty="0">
                    <a:solidFill>
                      <a:srgbClr val="000000"/>
                    </a:solidFill>
                    <a:highlight>
                      <a:srgbClr val="00FFFF"/>
                    </a:highlight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доля заработной платы и прочих расходов</a:t>
                </a:r>
                <a:r>
                  <a:rPr lang="ru-RU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определяется по следующей формуле:</a:t>
                </a:r>
                <a:endParaRPr lang="ru-RU" sz="1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ru-RU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ru-RU" sz="1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ts val="2000"/>
                  </a:lnSpc>
                  <a:spcAft>
                    <a:spcPts val="0"/>
                  </a:spcAft>
                  <a:tabLst>
                    <a:tab pos="6031230" algn="r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СС</m:t>
                        </m:r>
                      </m:e>
                      <m:sub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КСГ</m:t>
                        </m:r>
                      </m:sub>
                    </m:sSub>
                    <m:r>
                      <a:rPr lang="ru-RU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=БС×</m:t>
                    </m:r>
                    <m:sSub>
                      <m:sSubPr>
                        <m:ctrlP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КЗ</m:t>
                        </m:r>
                      </m:e>
                      <m:sub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КСГ</m:t>
                        </m:r>
                      </m:sub>
                    </m:sSub>
                    <m:r>
                      <a:rPr lang="ru-RU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×</m:t>
                    </m:r>
                    <m:d>
                      <m:dPr>
                        <m:ctrlP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1−</m:t>
                            </m:r>
                            <m:sSub>
                              <m:sSubPr>
                                <m:ctrlPr>
                                  <a:rPr lang="ru-RU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ru-RU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  <m:t>Д</m:t>
                                </m:r>
                              </m:e>
                              <m:sub>
                                <m:r>
                                  <a:rPr lang="ru-RU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  <m:t>ЗП</m:t>
                                </m:r>
                              </m:sub>
                            </m:sSub>
                          </m:e>
                        </m:d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 +</m:t>
                        </m:r>
                        <m:sSub>
                          <m:sSubPr>
                            <m:ctrlP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Д</m:t>
                            </m:r>
                          </m:e>
                          <m:sub>
                            <m: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ЗП</m:t>
                            </m:r>
                          </m:sub>
                        </m:sSub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×</m:t>
                        </m:r>
                        <m:sSub>
                          <m:sSubPr>
                            <m:ctrlPr>
                              <a:rPr lang="ru-RU" sz="2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ru-RU" sz="20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КС</m:t>
                            </m:r>
                          </m:e>
                          <m:sub>
                            <m:r>
                              <a:rPr lang="ru-RU" sz="2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КСГ</m:t>
                            </m:r>
                          </m:sub>
                        </m:sSub>
                        <m:r>
                          <a:rPr lang="ru-RU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×</m:t>
                        </m:r>
                        <m:sSub>
                          <m:sSubPr>
                            <m:ctrlPr>
                              <a:rPr lang="ru-RU" sz="2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ru-RU" sz="2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КУС</m:t>
                            </m:r>
                          </m:e>
                          <m:sub>
                            <m:r>
                              <a:rPr lang="ru-RU" sz="2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МО</m:t>
                            </m:r>
                          </m:sub>
                        </m:sSub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×КД</m:t>
                        </m:r>
                      </m:e>
                    </m:d>
                    <m:r>
                      <a:rPr lang="ru-RU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+ БС×</m:t>
                    </m:r>
                    <m:sSup>
                      <m:sSupPr>
                        <m:ctrlP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КД</m:t>
                        </m:r>
                      </m:e>
                      <m:sup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∗</m:t>
                        </m:r>
                      </m:sup>
                    </m:sSup>
                    <m:r>
                      <a:rPr lang="ru-RU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×КСЛП</m:t>
                    </m:r>
                  </m:oMath>
                </a14:m>
                <a:r>
                  <a:rPr lang="ru-RU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1400" i="1" u="sng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если КСЛП нет, то =0</a:t>
                </a:r>
                <a:endParaRPr lang="ru-RU" sz="1400" i="1" u="sng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Прямоугольник 9">
                <a:extLst>
                  <a:ext uri="{FF2B5EF4-FFF2-40B4-BE49-F238E27FC236}">
                    <a16:creationId xmlns:a16="http://schemas.microsoft.com/office/drawing/2014/main" id="{0F9CAF22-A32C-414E-B228-A28739B2B0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35" y="3039180"/>
                <a:ext cx="11975474" cy="1247329"/>
              </a:xfrm>
              <a:prstGeom prst="rect">
                <a:avLst/>
              </a:prstGeom>
              <a:blipFill>
                <a:blip r:embed="rId4"/>
                <a:stretch>
                  <a:fillRect l="-458" t="-2941" b="-19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>
                <a:extLst>
                  <a:ext uri="{FF2B5EF4-FFF2-40B4-BE49-F238E27FC236}">
                    <a16:creationId xmlns:a16="http://schemas.microsoft.com/office/drawing/2014/main" id="{5756A535-9D58-48A8-8B47-6BEC3DB704D0}"/>
                  </a:ext>
                </a:extLst>
              </p:cNvPr>
              <p:cNvSpPr/>
              <p:nvPr/>
            </p:nvSpPr>
            <p:spPr>
              <a:xfrm>
                <a:off x="7573818" y="676658"/>
                <a:ext cx="3639495" cy="3874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>
                          <a:latin typeface="Cambria Math" panose="02040503050406030204" pitchFamily="18" charset="0"/>
                        </a:rPr>
                        <m:t>П</m:t>
                      </m:r>
                      <m:r>
                        <a:rPr lang="ru-RU" i="0">
                          <a:latin typeface="Cambria Math" panose="02040503050406030204" pitchFamily="18" charset="0"/>
                        </a:rPr>
                        <m:t>К=</m:t>
                      </m:r>
                      <m:sSub>
                        <m:sSub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КУ</m:t>
                          </m:r>
                        </m:e>
                        <m:sub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КС</m:t>
                          </m:r>
                          <m:f>
                            <m:fPr>
                              <m:type m:val="lin"/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Г</m:t>
                              </m:r>
                            </m:num>
                            <m:den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К</m:t>
                              </m:r>
                            </m:den>
                          </m:f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ПГ</m:t>
                          </m:r>
                        </m:sub>
                      </m:sSub>
                      <m:r>
                        <a:rPr lang="ru-RU" i="0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КУС</m:t>
                          </m:r>
                        </m:e>
                        <m:sub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МО</m:t>
                          </m:r>
                        </m:sub>
                      </m:sSub>
                      <m:r>
                        <a:rPr lang="ru-RU" i="0">
                          <a:latin typeface="Cambria Math" panose="02040503050406030204" pitchFamily="18" charset="0"/>
                        </a:rPr>
                        <m:t>×КСЛП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1" name="Прямоугольник 10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5756A535-9D58-48A8-8B47-6BEC3DB704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3818" y="676658"/>
                <a:ext cx="3639495" cy="387414"/>
              </a:xfrm>
              <a:prstGeom prst="rect">
                <a:avLst/>
              </a:prstGeom>
              <a:blipFill rotWithShape="0">
                <a:blip r:embed="rId6"/>
                <a:stretch>
                  <a:fillRect t="-48438" b="-12656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Овал 11">
            <a:extLst>
              <a:ext uri="{FF2B5EF4-FFF2-40B4-BE49-F238E27FC236}">
                <a16:creationId xmlns:a16="http://schemas.microsoft.com/office/drawing/2014/main" id="{F3279099-5A9F-420F-B8F2-A903CFCD28EF}"/>
              </a:ext>
            </a:extLst>
          </p:cNvPr>
          <p:cNvSpPr/>
          <p:nvPr/>
        </p:nvSpPr>
        <p:spPr>
          <a:xfrm>
            <a:off x="7580766" y="3766965"/>
            <a:ext cx="1884218" cy="60036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>
                <a:extLst>
                  <a:ext uri="{FF2B5EF4-FFF2-40B4-BE49-F238E27FC236}">
                    <a16:creationId xmlns:a16="http://schemas.microsoft.com/office/drawing/2014/main" id="{6D7D39E7-4665-4DD4-B557-9683AC8CAB65}"/>
                  </a:ext>
                </a:extLst>
              </p:cNvPr>
              <p:cNvSpPr/>
              <p:nvPr/>
            </p:nvSpPr>
            <p:spPr>
              <a:xfrm>
                <a:off x="2525046" y="676658"/>
                <a:ext cx="4186274" cy="3874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>
                              <a:latin typeface="Cambria Math" panose="02040503050406030204" pitchFamily="18" charset="0"/>
                            </a:rPr>
                            <m:t>СС</m:t>
                          </m:r>
                        </m:e>
                        <m:sub>
                          <m:r>
                            <a:rPr lang="ru-RU">
                              <a:latin typeface="Cambria Math" panose="02040503050406030204" pitchFamily="18" charset="0"/>
                            </a:rPr>
                            <m:t>КС</m:t>
                          </m:r>
                          <m:f>
                            <m:fPr>
                              <m:type m:val="lin"/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>
                                  <a:latin typeface="Cambria Math" panose="02040503050406030204" pitchFamily="18" charset="0"/>
                                </a:rPr>
                                <m:t>Г</m:t>
                              </m:r>
                            </m:num>
                            <m:den>
                              <m:r>
                                <a:rPr lang="ru-RU">
                                  <a:latin typeface="Cambria Math" panose="02040503050406030204" pitchFamily="18" charset="0"/>
                                </a:rPr>
                                <m:t>К</m:t>
                              </m:r>
                            </m:den>
                          </m:f>
                          <m:r>
                            <a:rPr lang="ru-RU">
                              <a:latin typeface="Cambria Math" panose="02040503050406030204" pitchFamily="18" charset="0"/>
                            </a:rPr>
                            <m:t>ПГ</m:t>
                          </m:r>
                        </m:sub>
                      </m:sSub>
                      <m:r>
                        <a:rPr lang="ru-RU">
                          <a:latin typeface="Cambria Math" panose="02040503050406030204" pitchFamily="18" charset="0"/>
                        </a:rPr>
                        <m:t>=БС×</m:t>
                      </m:r>
                      <m:sSub>
                        <m:sSub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>
                              <a:latin typeface="Cambria Math" panose="02040503050406030204" pitchFamily="18" charset="0"/>
                            </a:rPr>
                            <m:t>КЗ</m:t>
                          </m:r>
                        </m:e>
                        <m:sub>
                          <m:r>
                            <a:rPr lang="ru-RU">
                              <a:latin typeface="Cambria Math" panose="02040503050406030204" pitchFamily="18" charset="0"/>
                            </a:rPr>
                            <m:t>КС</m:t>
                          </m:r>
                          <m:f>
                            <m:fPr>
                              <m:type m:val="lin"/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>
                                  <a:latin typeface="Cambria Math" panose="02040503050406030204" pitchFamily="18" charset="0"/>
                                </a:rPr>
                                <m:t>Г</m:t>
                              </m:r>
                            </m:num>
                            <m:den>
                              <m:r>
                                <a:rPr lang="ru-RU">
                                  <a:latin typeface="Cambria Math" panose="02040503050406030204" pitchFamily="18" charset="0"/>
                                </a:rPr>
                                <m:t>К</m:t>
                              </m:r>
                            </m:den>
                          </m:f>
                          <m:r>
                            <a:rPr lang="ru-RU">
                              <a:latin typeface="Cambria Math" panose="02040503050406030204" pitchFamily="18" charset="0"/>
                            </a:rPr>
                            <m:t>ПГ</m:t>
                          </m:r>
                        </m:sub>
                      </m:sSub>
                      <m:r>
                        <a:rPr lang="ru-RU">
                          <a:latin typeface="Cambria Math" panose="02040503050406030204" pitchFamily="18" charset="0"/>
                        </a:rPr>
                        <m:t>×ПК×КД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3" name="Прямоугольник 1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6D7D39E7-4665-4DD4-B557-9683AC8CAB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5046" y="676658"/>
                <a:ext cx="4186274" cy="387414"/>
              </a:xfrm>
              <a:prstGeom prst="rect">
                <a:avLst/>
              </a:prstGeom>
              <a:blipFill rotWithShape="0">
                <a:blip r:embed="rId7"/>
                <a:stretch>
                  <a:fillRect t="-48438" b="-12656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Дата 3">
            <a:extLst>
              <a:ext uri="{FF2B5EF4-FFF2-40B4-BE49-F238E27FC236}">
                <a16:creationId xmlns:a16="http://schemas.microsoft.com/office/drawing/2014/main" id="{151486EE-E001-456D-A310-2AE075D09439}"/>
              </a:ext>
            </a:extLst>
          </p:cNvPr>
          <p:cNvSpPr txBox="1">
            <a:spLocks/>
          </p:cNvSpPr>
          <p:nvPr/>
        </p:nvSpPr>
        <p:spPr>
          <a:xfrm>
            <a:off x="3551501" y="1135188"/>
            <a:ext cx="5125674" cy="6745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>
                <a:solidFill>
                  <a:schemeClr val="tx1"/>
                </a:solidFill>
                <a:highlight>
                  <a:srgbClr val="FFFF00"/>
                </a:highlight>
              </a:rPr>
              <a:t>25 968,48 * 2,49 *1 * 1,05</a:t>
            </a:r>
            <a:r>
              <a:rPr lang="ru-RU" sz="1600" dirty="0">
                <a:solidFill>
                  <a:schemeClr val="tx1"/>
                </a:solidFill>
              </a:rPr>
              <a:t>* 1,132 </a:t>
            </a:r>
            <a:r>
              <a:rPr lang="ru-RU" sz="2000" dirty="0">
                <a:solidFill>
                  <a:schemeClr val="tx1"/>
                </a:solidFill>
              </a:rPr>
              <a:t>=76 856,67</a:t>
            </a:r>
            <a:endParaRPr lang="en-US" sz="2000"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  <p:sp>
        <p:nvSpPr>
          <p:cNvPr id="18" name="Стрелка: изогнутая влево 22">
            <a:extLst>
              <a:ext uri="{FF2B5EF4-FFF2-40B4-BE49-F238E27FC236}">
                <a16:creationId xmlns:a16="http://schemas.microsoft.com/office/drawing/2014/main" id="{72963247-DE23-4295-83B0-9B35CB442D4C}"/>
              </a:ext>
            </a:extLst>
          </p:cNvPr>
          <p:cNvSpPr/>
          <p:nvPr/>
        </p:nvSpPr>
        <p:spPr>
          <a:xfrm>
            <a:off x="9126710" y="1411813"/>
            <a:ext cx="2727015" cy="5457928"/>
          </a:xfrm>
          <a:prstGeom prst="curvedLef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9" name="Дата 3">
            <a:extLst>
              <a:ext uri="{FF2B5EF4-FFF2-40B4-BE49-F238E27FC236}">
                <a16:creationId xmlns:a16="http://schemas.microsoft.com/office/drawing/2014/main" id="{20045282-B4CC-47AF-AFB7-02E059E2A652}"/>
              </a:ext>
            </a:extLst>
          </p:cNvPr>
          <p:cNvSpPr txBox="1">
            <a:spLocks/>
          </p:cNvSpPr>
          <p:nvPr/>
        </p:nvSpPr>
        <p:spPr>
          <a:xfrm>
            <a:off x="8252982" y="5590584"/>
            <a:ext cx="3939017" cy="6745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Фактическое снижение тарифа за счет изменения математической формулы и снижения размера Кд 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среднем на 15%</a:t>
            </a:r>
            <a:endParaRPr lang="en-US" sz="1200" dirty="0">
              <a:solidFill>
                <a:schemeClr val="tx1"/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>
            <p:extLst/>
          </p:nvPr>
        </p:nvGraphicFramePr>
        <p:xfrm>
          <a:off x="257578" y="4998719"/>
          <a:ext cx="8044169" cy="16719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16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216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01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18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444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4446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25477"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 КСГ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r>
                        <a:rPr lang="ru-RU" sz="1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КСГ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Коэффициент относительной </a:t>
                      </a:r>
                      <a:r>
                        <a:rPr lang="ru-RU" sz="10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затратоемкости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заработной</a:t>
                      </a:r>
                      <a:r>
                        <a:rPr lang="ru-RU" sz="1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платы и прочих расходов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Коэффициент специфики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оказания медицинской помощи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7842">
                <a:tc vMerge="1">
                  <a:txBody>
                    <a:bodyPr/>
                    <a:lstStyle/>
                    <a:p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 sz="14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 sz="14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 sz="14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уровень</a:t>
                      </a:r>
                    </a:p>
                    <a:p>
                      <a:pPr algn="ctr"/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(1,05)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0681"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St19.130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Лекарственная терапия при злокачественных</a:t>
                      </a:r>
                      <a:r>
                        <a:rPr lang="ru-RU" sz="1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новообразованиях (кроме лимфоидной и кроветворной тканей), взрослые (</a:t>
                      </a:r>
                      <a:r>
                        <a:rPr lang="ru-RU" sz="1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уровернь</a:t>
                      </a:r>
                      <a:r>
                        <a:rPr lang="ru-RU" sz="1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6)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2,49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8,65%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65 429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2" name="Объект 21">
            <a:extLst>
              <a:ext uri="{FF2B5EF4-FFF2-40B4-BE49-F238E27FC236}">
                <a16:creationId xmlns:a16="http://schemas.microsoft.com/office/drawing/2014/main" id="{A901201C-8DB1-43BB-865C-C15A2F956859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257578" y="4979477"/>
          <a:ext cx="3893403" cy="3794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7" name="Worksheet" r:id="rId8" imgW="4067085" imgH="419126" progId="Excel.Sheet.12">
                  <p:embed/>
                </p:oleObj>
              </mc:Choice>
              <mc:Fallback>
                <p:oleObj name="Worksheet" r:id="rId8" imgW="4067085" imgH="419126" progId="Excel.Sheet.12">
                  <p:embed/>
                  <p:pic>
                    <p:nvPicPr>
                      <p:cNvPr id="22" name="Объект 21">
                        <a:extLst>
                          <a:ext uri="{FF2B5EF4-FFF2-40B4-BE49-F238E27FC236}">
                            <a16:creationId xmlns:a16="http://schemas.microsoft.com/office/drawing/2014/main" id="{A901201C-8DB1-43BB-865C-C15A2F95685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57578" y="4979477"/>
                        <a:ext cx="3893403" cy="379406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ln>
                        <a:solidFill>
                          <a:schemeClr val="accent1">
                            <a:lumMod val="75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545779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7578" y="166283"/>
            <a:ext cx="11706895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оплаты медицинской помощи по профилю «онкология» категория «взрослые», «дети», 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онгкогематология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409B3F2-F28C-4DF7-BF92-BCBA933B677E}"/>
              </a:ext>
            </a:extLst>
          </p:cNvPr>
          <p:cNvSpPr/>
          <p:nvPr/>
        </p:nvSpPr>
        <p:spPr>
          <a:xfrm>
            <a:off x="650937" y="2515424"/>
            <a:ext cx="2366060" cy="89677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Амбулаторно-поликлиническая помощь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2565C1A-A451-4218-8FC7-63F15F4753E0}"/>
              </a:ext>
            </a:extLst>
          </p:cNvPr>
          <p:cNvSpPr/>
          <p:nvPr/>
        </p:nvSpPr>
        <p:spPr>
          <a:xfrm>
            <a:off x="5463943" y="2515424"/>
            <a:ext cx="2366060" cy="89677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Дневной стационар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9D37166-F7E9-4B92-A540-0BE28726BCA7}"/>
              </a:ext>
            </a:extLst>
          </p:cNvPr>
          <p:cNvSpPr/>
          <p:nvPr/>
        </p:nvSpPr>
        <p:spPr>
          <a:xfrm>
            <a:off x="9505229" y="2481203"/>
            <a:ext cx="2366060" cy="896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Круглосуточный стационар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6E4D144C-9EB8-4FEE-8A3C-CFCE619C0EF0}"/>
              </a:ext>
            </a:extLst>
          </p:cNvPr>
          <p:cNvSpPr txBox="1">
            <a:spLocks/>
          </p:cNvSpPr>
          <p:nvPr/>
        </p:nvSpPr>
        <p:spPr>
          <a:xfrm>
            <a:off x="9184519" y="3700412"/>
            <a:ext cx="3007481" cy="141530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spc="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6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82 КСГ, в </a:t>
            </a:r>
            <a:r>
              <a:rPr lang="ru-RU" sz="1600" b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том.числе</a:t>
            </a:r>
            <a:r>
              <a:rPr lang="ru-RU" sz="16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ru-RU" sz="16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Лучевая терапия 8 КСГ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ru-RU" sz="1600" b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Хим</a:t>
            </a:r>
            <a:r>
              <a:rPr lang="ru-RU" sz="16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-лучевая 6 КСГ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ru-RU" sz="16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Лекарственная терапия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6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солидных опухолей 19КСГ</a:t>
            </a:r>
            <a:endParaRPr lang="ru-RU" sz="1800" b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D6CE4D91-46E9-4529-B7F3-EA3BCEE6F296}"/>
              </a:ext>
            </a:extLst>
          </p:cNvPr>
          <p:cNvSpPr txBox="1">
            <a:spLocks/>
          </p:cNvSpPr>
          <p:nvPr/>
        </p:nvSpPr>
        <p:spPr>
          <a:xfrm>
            <a:off x="5378332" y="3783540"/>
            <a:ext cx="3007481" cy="141530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spc="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6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 КСГ, в </a:t>
            </a:r>
            <a:r>
              <a:rPr lang="ru-RU" sz="1600" b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том.числе</a:t>
            </a:r>
            <a:r>
              <a:rPr lang="ru-RU" sz="16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ru-RU" sz="16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Лучевая терапия 8 КСГ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ru-RU" sz="1600" b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Хим</a:t>
            </a:r>
            <a:r>
              <a:rPr lang="ru-RU" sz="16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-лучевая 4 КСГ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ru-RU" sz="16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Лекарственная терапия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6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солидных опухолей 19КСГ</a:t>
            </a:r>
            <a:endParaRPr lang="ru-RU" sz="1800" b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E6D91001-7ABF-44BF-B2D6-354F1258F790}"/>
              </a:ext>
            </a:extLst>
          </p:cNvPr>
          <p:cNvSpPr txBox="1">
            <a:spLocks/>
          </p:cNvSpPr>
          <p:nvPr/>
        </p:nvSpPr>
        <p:spPr>
          <a:xfrm>
            <a:off x="109881" y="3783540"/>
            <a:ext cx="4200758" cy="40293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spc="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6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-посещение, обращение по заболеванию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ru-RU" sz="16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КТ, МРТ, ПЭТ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ru-RU" sz="16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Эндоскопические исследования, в т.ч. увеличительная эндоскопия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ru-RU" sz="16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МГИ, в том числе автоматическим методом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ru-RU" sz="1600" b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Видеодерматоскопия</a:t>
            </a:r>
            <a:endParaRPr lang="ru-RU" sz="1600" b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ru-RU" sz="1600" b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Пат.анат.исследования</a:t>
            </a:r>
            <a:endParaRPr lang="ru-RU" sz="1600" b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ru-RU" sz="16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Пункции, забор биоптата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ru-RU" sz="16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Анестезия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ru-RU" sz="16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тарифов для ЦАОП</a:t>
            </a:r>
            <a:endParaRPr lang="ru-RU" sz="1800" b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s://banner2.cleanpng.com/20190426/ou/kisspng-computer-icons-health-care-hospital-medicine-vecto-cypress-healthcare-consultants-5cc28320f08949.5552455915562514249852.jpg">
            <a:extLst>
              <a:ext uri="{FF2B5EF4-FFF2-40B4-BE49-F238E27FC236}">
                <a16:creationId xmlns:a16="http://schemas.microsoft.com/office/drawing/2014/main" id="{75C4832D-3461-4560-89CA-7F8E6CA880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686" y="1153608"/>
            <a:ext cx="1571192" cy="1082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cdn2.iconfinder.com/data/icons/aedes-mosquito-and-dengue-symptoms/321/dengue-symptoms-011-1024.png">
            <a:extLst>
              <a:ext uri="{FF2B5EF4-FFF2-40B4-BE49-F238E27FC236}">
                <a16:creationId xmlns:a16="http://schemas.microsoft.com/office/drawing/2014/main" id="{4F480598-3DA5-497F-BF88-2F5F3927EA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7379" y="1089561"/>
            <a:ext cx="1139187" cy="1139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free-images.com/or/2a49/inpatient_svg.jpg">
            <a:extLst>
              <a:ext uri="{FF2B5EF4-FFF2-40B4-BE49-F238E27FC236}">
                <a16:creationId xmlns:a16="http://schemas.microsoft.com/office/drawing/2014/main" id="{A363A92B-709C-4FA0-A236-987CA76E3B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1787" y="1006679"/>
            <a:ext cx="1050720" cy="1089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40406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7578" y="166283"/>
            <a:ext cx="11706895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оказания медицинской помощи по профилю «онкология» по методам лечения в 2022 году в условиях круглосуточного и дневного стационаров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C91DCC4-1697-4381-A254-C99D10668D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2418" y="1182521"/>
            <a:ext cx="1062438" cy="1151824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94EAD5B-31BF-47C1-BC4E-DE5E6FF16DEF}"/>
              </a:ext>
            </a:extLst>
          </p:cNvPr>
          <p:cNvSpPr/>
          <p:nvPr/>
        </p:nvSpPr>
        <p:spPr>
          <a:xfrm>
            <a:off x="2857790" y="1572724"/>
            <a:ext cx="2366060" cy="69026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07A9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Химиотерапия – 80%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41CDB89-456B-4BD4-BD95-6B172A47CE0A}"/>
              </a:ext>
            </a:extLst>
          </p:cNvPr>
          <p:cNvSpPr/>
          <p:nvPr/>
        </p:nvSpPr>
        <p:spPr>
          <a:xfrm>
            <a:off x="1872368" y="4631094"/>
            <a:ext cx="2366060" cy="89740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rgbClr val="07A9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Хирургия – 7%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7F1FA772-1B2C-4248-8CDF-FCCD18077680}"/>
              </a:ext>
            </a:extLst>
          </p:cNvPr>
          <p:cNvSpPr/>
          <p:nvPr/>
        </p:nvSpPr>
        <p:spPr>
          <a:xfrm>
            <a:off x="7342118" y="4035546"/>
            <a:ext cx="2366060" cy="690269"/>
          </a:xfrm>
          <a:prstGeom prst="rect">
            <a:avLst/>
          </a:prstGeom>
          <a:solidFill>
            <a:srgbClr val="FFFF00"/>
          </a:solidFill>
          <a:ln w="28575">
            <a:solidFill>
              <a:srgbClr val="07A9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Лучевая терапия – 4%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24533E1D-C292-4389-84E1-4ECB072A7605}"/>
              </a:ext>
            </a:extLst>
          </p:cNvPr>
          <p:cNvSpPr/>
          <p:nvPr/>
        </p:nvSpPr>
        <p:spPr>
          <a:xfrm>
            <a:off x="4492810" y="2877425"/>
            <a:ext cx="2366060" cy="690269"/>
          </a:xfrm>
          <a:prstGeom prst="rect">
            <a:avLst/>
          </a:prstGeom>
          <a:solidFill>
            <a:schemeClr val="bg1"/>
          </a:solidFill>
          <a:ln w="28575">
            <a:solidFill>
              <a:srgbClr val="07A9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Химиолучевая терапия – 0,5%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70D85415-7237-43C6-AF68-F18A606A287F}"/>
              </a:ext>
            </a:extLst>
          </p:cNvPr>
          <p:cNvSpPr/>
          <p:nvPr/>
        </p:nvSpPr>
        <p:spPr>
          <a:xfrm>
            <a:off x="8200340" y="1479750"/>
            <a:ext cx="2366060" cy="89740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rgbClr val="07A9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Диагностические вмешательства – 8,5%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24283F2-12AB-4B29-87AB-A2A46043BE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224" y="1198863"/>
            <a:ext cx="1412289" cy="1412289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5997B02-8F0D-40FD-89BC-8CF9118072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83" y="4131495"/>
            <a:ext cx="1297759" cy="124675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FC8F078-5685-496C-9D9D-7A54DDFF05D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0737" y="3429000"/>
            <a:ext cx="1903362" cy="1903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1186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>
            <a:extLst>
              <a:ext uri="{FF2B5EF4-FFF2-40B4-BE49-F238E27FC236}">
                <a16:creationId xmlns:a16="http://schemas.microsoft.com/office/drawing/2014/main" id="{32C5A645-438E-43E9-B2B8-CD56EB6E15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155510" y="4720946"/>
            <a:ext cx="1989544" cy="698572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15 </a:t>
            </a:r>
            <a:r>
              <a:rPr lang="ru-RU" dirty="0" err="1">
                <a:solidFill>
                  <a:schemeClr val="tx1"/>
                </a:solidFill>
              </a:rPr>
              <a:t>мед.ГУЗов</a:t>
            </a:r>
            <a:r>
              <a:rPr lang="ru-RU" dirty="0">
                <a:solidFill>
                  <a:schemeClr val="tx1"/>
                </a:solidFill>
              </a:rPr>
              <a:t> – менее 30 схем, в т.ч. 3 </a:t>
            </a:r>
            <a:r>
              <a:rPr lang="ru-RU" dirty="0" err="1">
                <a:solidFill>
                  <a:schemeClr val="tx1"/>
                </a:solidFill>
              </a:rPr>
              <a:t>ЦАОПа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BF44E59A-2B64-4B91-AC97-EB612FAE81C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6144462"/>
              </p:ext>
            </p:extLst>
          </p:nvPr>
        </p:nvGraphicFramePr>
        <p:xfrm>
          <a:off x="3815003" y="1199937"/>
          <a:ext cx="4128653" cy="176403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794126">
                  <a:extLst>
                    <a:ext uri="{9D8B030D-6E8A-4147-A177-3AD203B41FA5}">
                      <a16:colId xmlns:a16="http://schemas.microsoft.com/office/drawing/2014/main" val="3670354280"/>
                    </a:ext>
                  </a:extLst>
                </a:gridCol>
                <a:gridCol w="2334527">
                  <a:extLst>
                    <a:ext uri="{9D8B030D-6E8A-4147-A177-3AD203B41FA5}">
                      <a16:colId xmlns:a16="http://schemas.microsoft.com/office/drawing/2014/main" val="3257881369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Год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Кол-во используемых схем лечения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748931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2019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484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5692092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2020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446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3633083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2021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496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8784787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2022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468 из 646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9358175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2023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373 из 798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24481310"/>
                  </a:ext>
                </a:extLst>
              </a:tr>
            </a:tbl>
          </a:graphicData>
        </a:graphic>
      </p:graphicFrame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B0478FF-70FC-421E-B4D6-88BD79D6C0BA}"/>
              </a:ext>
            </a:extLst>
          </p:cNvPr>
          <p:cNvSpPr/>
          <p:nvPr/>
        </p:nvSpPr>
        <p:spPr>
          <a:xfrm>
            <a:off x="8287312" y="3140361"/>
            <a:ext cx="2215959" cy="1320800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Частные медицинские организации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(11 мед. организаций)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223 схемы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5F8631D-3E2E-4545-8183-33C1C6CB68D3}"/>
              </a:ext>
            </a:extLst>
          </p:cNvPr>
          <p:cNvSpPr/>
          <p:nvPr/>
        </p:nvSpPr>
        <p:spPr>
          <a:xfrm>
            <a:off x="1912697" y="3140361"/>
            <a:ext cx="2335013" cy="1204776"/>
          </a:xfrm>
          <a:prstGeom prst="rect">
            <a:avLst/>
          </a:prstGeom>
          <a:solidFill>
            <a:schemeClr val="bg1"/>
          </a:solidFill>
          <a:ln w="28575">
            <a:solidFill>
              <a:srgbClr val="07A9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Государственные медицинские организации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(42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мед.организации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329 схем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237C804-3849-4A31-A209-5A6E5298D0E1}"/>
              </a:ext>
            </a:extLst>
          </p:cNvPr>
          <p:cNvSpPr/>
          <p:nvPr/>
        </p:nvSpPr>
        <p:spPr>
          <a:xfrm>
            <a:off x="5304227" y="4720946"/>
            <a:ext cx="1900904" cy="1066230"/>
          </a:xfrm>
          <a:prstGeom prst="rect">
            <a:avLst/>
          </a:prstGeom>
          <a:solidFill>
            <a:schemeClr val="bg1"/>
          </a:solidFill>
          <a:ln w="28575">
            <a:solidFill>
              <a:srgbClr val="07A9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Лидеры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МЕДСИ 147 схем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МООД 142 схемы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57578" y="166283"/>
            <a:ext cx="11706895" cy="41549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частоты использования схем</a:t>
            </a:r>
          </a:p>
        </p:txBody>
      </p:sp>
    </p:spTree>
    <p:extLst>
      <p:ext uri="{BB962C8B-B14F-4D97-AF65-F5344CB8AC3E}">
        <p14:creationId xmlns:p14="http://schemas.microsoft.com/office/powerpoint/2010/main" val="38829650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Толпа, пациента, пациентов значок в Virus Transmission Flat">
            <a:extLst>
              <a:ext uri="{FF2B5EF4-FFF2-40B4-BE49-F238E27FC236}">
                <a16:creationId xmlns:a16="http://schemas.microsoft.com/office/drawing/2014/main" id="{51B3A7CC-2032-4FFE-B8BC-64A144BAB27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83" y="2020566"/>
            <a:ext cx="1210684" cy="1210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Толпа, пациента, пациентов значок в Virus Transmission Flat">
            <a:extLst>
              <a:ext uri="{FF2B5EF4-FFF2-40B4-BE49-F238E27FC236}">
                <a16:creationId xmlns:a16="http://schemas.microsoft.com/office/drawing/2014/main" id="{6C5A0E45-CC8E-4A40-B621-1CF55D39A1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7316" y="2018456"/>
            <a:ext cx="1210684" cy="1210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Толпа, пациента, пациентов значок в Virus Transmission Flat">
            <a:extLst>
              <a:ext uri="{FF2B5EF4-FFF2-40B4-BE49-F238E27FC236}">
                <a16:creationId xmlns:a16="http://schemas.microsoft.com/office/drawing/2014/main" id="{44427924-BD36-4AF5-8FE3-5749F80843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263" y="5241963"/>
            <a:ext cx="1210684" cy="1210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AF3D2285-7FD5-45D7-8089-EB9D0E3F9C0A}"/>
              </a:ext>
            </a:extLst>
          </p:cNvPr>
          <p:cNvSpPr/>
          <p:nvPr/>
        </p:nvSpPr>
        <p:spPr>
          <a:xfrm>
            <a:off x="1008552" y="1018913"/>
            <a:ext cx="1434106" cy="533399"/>
          </a:xfrm>
          <a:prstGeom prst="rect">
            <a:avLst/>
          </a:prstGeom>
          <a:solidFill>
            <a:schemeClr val="bg1"/>
          </a:solidFill>
          <a:ln w="28575">
            <a:solidFill>
              <a:srgbClr val="07A9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Государственные медицинские организации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1047A6C4-CA74-4DA8-9151-D1551C04F79D}"/>
              </a:ext>
            </a:extLst>
          </p:cNvPr>
          <p:cNvSpPr/>
          <p:nvPr/>
        </p:nvSpPr>
        <p:spPr>
          <a:xfrm>
            <a:off x="8040942" y="1013447"/>
            <a:ext cx="1434106" cy="533399"/>
          </a:xfrm>
          <a:prstGeom prst="rect">
            <a:avLst/>
          </a:prstGeom>
          <a:solidFill>
            <a:schemeClr val="bg1"/>
          </a:solidFill>
          <a:ln w="28575">
            <a:solidFill>
              <a:srgbClr val="07A9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Государственные медицинские организации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1AA0861-12F6-445E-A94A-9AD626D5C754}"/>
              </a:ext>
            </a:extLst>
          </p:cNvPr>
          <p:cNvSpPr/>
          <p:nvPr/>
        </p:nvSpPr>
        <p:spPr>
          <a:xfrm>
            <a:off x="1008552" y="4004534"/>
            <a:ext cx="1434106" cy="533399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Частные медицинские организации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32BCCAF1-4BAB-439B-BBBC-FEBB41C5AD56}"/>
              </a:ext>
            </a:extLst>
          </p:cNvPr>
          <p:cNvSpPr/>
          <p:nvPr/>
        </p:nvSpPr>
        <p:spPr>
          <a:xfrm>
            <a:off x="8291866" y="3981457"/>
            <a:ext cx="1434106" cy="533399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Частные медицинские организации</a:t>
            </a:r>
          </a:p>
        </p:txBody>
      </p:sp>
      <p:pic>
        <p:nvPicPr>
          <p:cNvPr id="7174" name="Picture 6" descr="Картинки мешок с деньгами - 78 фото">
            <a:extLst>
              <a:ext uri="{FF2B5EF4-FFF2-40B4-BE49-F238E27FC236}">
                <a16:creationId xmlns:a16="http://schemas.microsoft.com/office/drawing/2014/main" id="{BF01CAC8-0F44-4C2B-8874-102A98854D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762467" y="4753963"/>
            <a:ext cx="2492904" cy="1869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Жительница Приморья привезла судебным приставам мешок денег">
            <a:extLst>
              <a:ext uri="{FF2B5EF4-FFF2-40B4-BE49-F238E27FC236}">
                <a16:creationId xmlns:a16="http://schemas.microsoft.com/office/drawing/2014/main" id="{60CC775A-1D2B-42CB-8BB7-FD2B358BE5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0727" y="2090036"/>
            <a:ext cx="1294321" cy="1003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40000483-0672-49DC-95F9-E5A58180E02F}"/>
              </a:ext>
            </a:extLst>
          </p:cNvPr>
          <p:cNvSpPr/>
          <p:nvPr/>
        </p:nvSpPr>
        <p:spPr>
          <a:xfrm>
            <a:off x="3098806" y="2358699"/>
            <a:ext cx="4724394" cy="624751"/>
          </a:xfrm>
          <a:prstGeom prst="rect">
            <a:avLst/>
          </a:prstGeom>
          <a:solidFill>
            <a:schemeClr val="bg1"/>
          </a:solidFill>
          <a:ln w="28575">
            <a:solidFill>
              <a:srgbClr val="07A9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66% объемов помощи 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38% объемов финансирования 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D8160488-BF4D-4C79-98DD-DCD2BDDE269A}"/>
              </a:ext>
            </a:extLst>
          </p:cNvPr>
          <p:cNvSpPr/>
          <p:nvPr/>
        </p:nvSpPr>
        <p:spPr>
          <a:xfrm>
            <a:off x="3098805" y="3887493"/>
            <a:ext cx="4724393" cy="624751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34% объемов помощи 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62% объемов финансирования 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18905325-E770-4592-B821-01743A09DAC4}"/>
              </a:ext>
            </a:extLst>
          </p:cNvPr>
          <p:cNvSpPr/>
          <p:nvPr/>
        </p:nvSpPr>
        <p:spPr>
          <a:xfrm>
            <a:off x="8342222" y="2926614"/>
            <a:ext cx="971330" cy="166521"/>
          </a:xfrm>
          <a:prstGeom prst="rect">
            <a:avLst/>
          </a:prstGeom>
          <a:solidFill>
            <a:schemeClr val="bg1"/>
          </a:solidFill>
          <a:ln w="28575">
            <a:solidFill>
              <a:srgbClr val="07A9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4,2 </a:t>
            </a:r>
            <a:r>
              <a:rPr lang="ru-RU" sz="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млр.руб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6F80B862-C71C-4372-AC87-D653830FC4E9}"/>
              </a:ext>
            </a:extLst>
          </p:cNvPr>
          <p:cNvSpPr/>
          <p:nvPr/>
        </p:nvSpPr>
        <p:spPr>
          <a:xfrm>
            <a:off x="8722755" y="6162301"/>
            <a:ext cx="1003217" cy="351963"/>
          </a:xfrm>
          <a:prstGeom prst="rect">
            <a:avLst/>
          </a:prstGeom>
          <a:solidFill>
            <a:schemeClr val="bg1"/>
          </a:solidFill>
          <a:ln w="28575">
            <a:solidFill>
              <a:srgbClr val="07A9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6,8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млр.руб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F6FCA5BC-0266-4E8A-AEA8-A6811C20B1E1}"/>
              </a:ext>
            </a:extLst>
          </p:cNvPr>
          <p:cNvSpPr/>
          <p:nvPr/>
        </p:nvSpPr>
        <p:spPr>
          <a:xfrm>
            <a:off x="10637461" y="948791"/>
            <a:ext cx="1434106" cy="533399"/>
          </a:xfrm>
          <a:prstGeom prst="rect">
            <a:avLst/>
          </a:prstGeom>
          <a:solidFill>
            <a:schemeClr val="bg1"/>
          </a:solidFill>
          <a:ln w="28575">
            <a:solidFill>
              <a:srgbClr val="07A9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стоимость химиотерапии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E8957E82-4A73-410E-A5ED-5C258728AE9E}"/>
              </a:ext>
            </a:extLst>
          </p:cNvPr>
          <p:cNvSpPr/>
          <p:nvPr/>
        </p:nvSpPr>
        <p:spPr>
          <a:xfrm>
            <a:off x="10637461" y="2324885"/>
            <a:ext cx="1434106" cy="533399"/>
          </a:xfrm>
          <a:prstGeom prst="rect">
            <a:avLst/>
          </a:prstGeom>
          <a:solidFill>
            <a:schemeClr val="bg1"/>
          </a:solidFill>
          <a:ln w="28575">
            <a:solidFill>
              <a:srgbClr val="07A9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тыс.рублей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81CC41D6-C23A-439A-B46A-BC34724EE7FA}"/>
              </a:ext>
            </a:extLst>
          </p:cNvPr>
          <p:cNvSpPr/>
          <p:nvPr/>
        </p:nvSpPr>
        <p:spPr>
          <a:xfrm>
            <a:off x="10637461" y="3981457"/>
            <a:ext cx="1434106" cy="533399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150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тыс.рублей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57578" y="166283"/>
            <a:ext cx="11706895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Соотношение объемов проведенной химиотерапии и объемов финансирования в государственных и частных медицинских организациях в 2022 год</a:t>
            </a:r>
          </a:p>
        </p:txBody>
      </p:sp>
    </p:spTree>
    <p:extLst>
      <p:ext uri="{BB962C8B-B14F-4D97-AF65-F5344CB8AC3E}">
        <p14:creationId xmlns:p14="http://schemas.microsoft.com/office/powerpoint/2010/main" val="61531497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401</TotalTime>
  <Words>2812</Words>
  <Application>Microsoft Office PowerPoint</Application>
  <PresentationFormat>Широкоэкранный</PresentationFormat>
  <Paragraphs>609</Paragraphs>
  <Slides>20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30" baseType="lpstr">
      <vt:lpstr>Arial</vt:lpstr>
      <vt:lpstr>Biocad Display</vt:lpstr>
      <vt:lpstr>Calibri</vt:lpstr>
      <vt:lpstr>Calibri Light</vt:lpstr>
      <vt:lpstr>Cambria Math</vt:lpstr>
      <vt:lpstr>Rubik</vt:lpstr>
      <vt:lpstr>Times New Roman</vt:lpstr>
      <vt:lpstr>Wingdings 3</vt:lpstr>
      <vt:lpstr>Тема Office</vt:lpstr>
      <vt:lpstr>Worksheet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В.В.Путин поручил увеличить долю отечественных лекарств на внутреннем рынке России                                           </vt:lpstr>
      <vt:lpstr>Благодарю за внимание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</dc:creator>
  <cp:lastModifiedBy>Медуница Татьяна Игоревна</cp:lastModifiedBy>
  <cp:revision>31</cp:revision>
  <dcterms:created xsi:type="dcterms:W3CDTF">2023-09-24T07:50:32Z</dcterms:created>
  <dcterms:modified xsi:type="dcterms:W3CDTF">2023-09-28T12:39:44Z</dcterms:modified>
</cp:coreProperties>
</file>